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handoutMasterIdLst>
    <p:handoutMasterId r:id="rId30"/>
  </p:handoutMasterIdLst>
  <p:sldIdLst>
    <p:sldId id="256" r:id="rId2"/>
    <p:sldId id="292" r:id="rId3"/>
    <p:sldId id="289" r:id="rId4"/>
    <p:sldId id="294" r:id="rId5"/>
    <p:sldId id="293" r:id="rId6"/>
    <p:sldId id="263" r:id="rId7"/>
    <p:sldId id="264" r:id="rId8"/>
    <p:sldId id="257" r:id="rId9"/>
    <p:sldId id="262" r:id="rId10"/>
    <p:sldId id="258" r:id="rId11"/>
    <p:sldId id="260" r:id="rId12"/>
    <p:sldId id="265" r:id="rId13"/>
    <p:sldId id="269" r:id="rId14"/>
    <p:sldId id="276" r:id="rId15"/>
    <p:sldId id="285" r:id="rId16"/>
    <p:sldId id="286" r:id="rId17"/>
    <p:sldId id="287" r:id="rId18"/>
    <p:sldId id="268" r:id="rId19"/>
    <p:sldId id="288" r:id="rId20"/>
    <p:sldId id="270" r:id="rId21"/>
    <p:sldId id="284" r:id="rId22"/>
    <p:sldId id="275" r:id="rId23"/>
    <p:sldId id="280" r:id="rId24"/>
    <p:sldId id="271" r:id="rId25"/>
    <p:sldId id="272" r:id="rId26"/>
    <p:sldId id="273" r:id="rId27"/>
    <p:sldId id="29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400"/>
    <a:srgbClr val="FF924F"/>
    <a:srgbClr val="FFA97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1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19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D15153-336F-224D-9C72-21085B44F070}" type="doc">
      <dgm:prSet loTypeId="urn:microsoft.com/office/officeart/2005/8/layout/hList7" loCatId="" qsTypeId="urn:microsoft.com/office/officeart/2005/8/quickstyle/simple4" qsCatId="simple" csTypeId="urn:microsoft.com/office/officeart/2005/8/colors/accent1_2" csCatId="accent1" phldr="1"/>
      <dgm:spPr/>
    </dgm:pt>
    <dgm:pt modelId="{BA0D60C9-0521-7548-88A8-323A47577165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WP 4 Outreach: Community and Prisons Screening</a:t>
          </a:r>
          <a:endParaRPr lang="en-US" dirty="0">
            <a:solidFill>
              <a:schemeClr val="tx1"/>
            </a:solidFill>
          </a:endParaRPr>
        </a:p>
      </dgm:t>
    </dgm:pt>
    <dgm:pt modelId="{5F1CAB6A-EE90-DC46-AFF2-E77BEBFD5BF6}" type="parTrans" cxnId="{8BEF31AF-604A-1740-9431-0E0C490264B6}">
      <dgm:prSet/>
      <dgm:spPr/>
      <dgm:t>
        <a:bodyPr/>
        <a:lstStyle/>
        <a:p>
          <a:endParaRPr lang="en-US"/>
        </a:p>
      </dgm:t>
    </dgm:pt>
    <dgm:pt modelId="{BB903BCB-DBB5-364A-9920-D4769BF5FC6D}" type="sibTrans" cxnId="{8BEF31AF-604A-1740-9431-0E0C490264B6}">
      <dgm:prSet/>
      <dgm:spPr/>
      <dgm:t>
        <a:bodyPr/>
        <a:lstStyle/>
        <a:p>
          <a:endParaRPr lang="en-US"/>
        </a:p>
      </dgm:t>
    </dgm:pt>
    <dgm:pt modelId="{546BA5D8-D0AD-2647-BB18-EA423078CDF9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WP 6 Migrants: Learning from database integration</a:t>
          </a:r>
          <a:endParaRPr lang="en-US" dirty="0">
            <a:solidFill>
              <a:srgbClr val="000000"/>
            </a:solidFill>
          </a:endParaRPr>
        </a:p>
      </dgm:t>
    </dgm:pt>
    <dgm:pt modelId="{2DFA9800-7487-E54E-9F3A-F27B103F70D5}" type="parTrans" cxnId="{4B6C7B96-5A5C-8044-ADCF-45784494B246}">
      <dgm:prSet/>
      <dgm:spPr/>
      <dgm:t>
        <a:bodyPr/>
        <a:lstStyle/>
        <a:p>
          <a:endParaRPr lang="en-US"/>
        </a:p>
      </dgm:t>
    </dgm:pt>
    <dgm:pt modelId="{3B4B48ED-506F-A642-B0D1-59FCD93C9A3B}" type="sibTrans" cxnId="{4B6C7B96-5A5C-8044-ADCF-45784494B246}">
      <dgm:prSet/>
      <dgm:spPr/>
      <dgm:t>
        <a:bodyPr/>
        <a:lstStyle/>
        <a:p>
          <a:endParaRPr lang="en-US"/>
        </a:p>
      </dgm:t>
    </dgm:pt>
    <dgm:pt modelId="{B1A94AAC-7998-F842-9C4F-A57C6A97CFEC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WP 5 Migrants: Screening in Italy</a:t>
          </a:r>
          <a:endParaRPr lang="en-US" dirty="0">
            <a:solidFill>
              <a:srgbClr val="000000"/>
            </a:solidFill>
          </a:endParaRPr>
        </a:p>
      </dgm:t>
    </dgm:pt>
    <dgm:pt modelId="{94C874CA-54C2-8840-AFDD-913C678ED478}" type="parTrans" cxnId="{11E92031-4C7A-8B4F-8D29-247BAB6ABD2B}">
      <dgm:prSet/>
      <dgm:spPr/>
      <dgm:t>
        <a:bodyPr/>
        <a:lstStyle/>
        <a:p>
          <a:endParaRPr lang="en-US"/>
        </a:p>
      </dgm:t>
    </dgm:pt>
    <dgm:pt modelId="{430AB9E1-8324-C94A-92B6-467A961F6732}" type="sibTrans" cxnId="{11E92031-4C7A-8B4F-8D29-247BAB6ABD2B}">
      <dgm:prSet/>
      <dgm:spPr/>
      <dgm:t>
        <a:bodyPr/>
        <a:lstStyle/>
        <a:p>
          <a:endParaRPr lang="en-US"/>
        </a:p>
      </dgm:t>
    </dgm:pt>
    <dgm:pt modelId="{0187998F-1CA5-D14B-A533-FDF482FB0EB2}">
      <dgm:prSet/>
      <dgm:spPr/>
      <dgm:t>
        <a:bodyPr/>
        <a:lstStyle/>
        <a:p>
          <a:endParaRPr lang="en-US" dirty="0"/>
        </a:p>
      </dgm:t>
    </dgm:pt>
    <dgm:pt modelId="{98E71ED0-4439-5747-8695-DB216E53D62E}" type="parTrans" cxnId="{96726607-53F7-F848-9F14-DB3CD489FA52}">
      <dgm:prSet/>
      <dgm:spPr/>
      <dgm:t>
        <a:bodyPr/>
        <a:lstStyle/>
        <a:p>
          <a:endParaRPr lang="en-US"/>
        </a:p>
      </dgm:t>
    </dgm:pt>
    <dgm:pt modelId="{7FABD238-8877-424E-9544-7A0EE6BEF4B4}" type="sibTrans" cxnId="{96726607-53F7-F848-9F14-DB3CD489FA52}">
      <dgm:prSet/>
      <dgm:spPr/>
      <dgm:t>
        <a:bodyPr/>
        <a:lstStyle/>
        <a:p>
          <a:endParaRPr lang="en-US"/>
        </a:p>
      </dgm:t>
    </dgm:pt>
    <dgm:pt modelId="{AEF1F7D6-4B9D-9A47-A0AB-642C9E86F4A4}" type="pres">
      <dgm:prSet presAssocID="{1FD15153-336F-224D-9C72-21085B44F070}" presName="Name0" presStyleCnt="0">
        <dgm:presLayoutVars>
          <dgm:dir/>
          <dgm:resizeHandles val="exact"/>
        </dgm:presLayoutVars>
      </dgm:prSet>
      <dgm:spPr/>
    </dgm:pt>
    <dgm:pt modelId="{213A2781-1EDB-5D40-B513-EE6B4C37ED41}" type="pres">
      <dgm:prSet presAssocID="{1FD15153-336F-224D-9C72-21085B44F070}" presName="fgShape" presStyleLbl="fgShp" presStyleIdx="0" presStyleCnt="1" custScaleX="96618" custScaleY="137591" custLinFactNeighborY="9845"/>
      <dgm:spPr/>
      <dgm:t>
        <a:bodyPr/>
        <a:lstStyle/>
        <a:p>
          <a:endParaRPr lang="en-US"/>
        </a:p>
      </dgm:t>
    </dgm:pt>
    <dgm:pt modelId="{D0F7A432-517C-044A-BAC3-F27E3BE59BBC}" type="pres">
      <dgm:prSet presAssocID="{1FD15153-336F-224D-9C72-21085B44F070}" presName="linComp" presStyleCnt="0"/>
      <dgm:spPr/>
    </dgm:pt>
    <dgm:pt modelId="{1986D39B-FAA6-C54A-A988-E52515EFAF8F}" type="pres">
      <dgm:prSet presAssocID="{BA0D60C9-0521-7548-88A8-323A47577165}" presName="compNode" presStyleCnt="0"/>
      <dgm:spPr/>
    </dgm:pt>
    <dgm:pt modelId="{210C12EA-E274-6E49-93AC-2DB6B3AE357A}" type="pres">
      <dgm:prSet presAssocID="{BA0D60C9-0521-7548-88A8-323A47577165}" presName="bkgdShape" presStyleLbl="node1" presStyleIdx="0" presStyleCnt="4"/>
      <dgm:spPr/>
      <dgm:t>
        <a:bodyPr/>
        <a:lstStyle/>
        <a:p>
          <a:endParaRPr lang="en-US"/>
        </a:p>
      </dgm:t>
    </dgm:pt>
    <dgm:pt modelId="{682A2ECC-941E-4D4B-A26D-726233402A97}" type="pres">
      <dgm:prSet presAssocID="{BA0D60C9-0521-7548-88A8-323A47577165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523285-34B4-D245-9499-9109BB62DDB1}" type="pres">
      <dgm:prSet presAssocID="{BA0D60C9-0521-7548-88A8-323A47577165}" presName="invisiNode" presStyleLbl="node1" presStyleIdx="0" presStyleCnt="4"/>
      <dgm:spPr/>
    </dgm:pt>
    <dgm:pt modelId="{CAEF735E-CC5D-B441-BAF5-A549F7F3096B}" type="pres">
      <dgm:prSet presAssocID="{BA0D60C9-0521-7548-88A8-323A47577165}" presName="imagNode" presStyleLbl="fgImgPlace1" presStyleIdx="0" presStyleCnt="4"/>
      <dgm:spPr>
        <a:noFill/>
      </dgm:spPr>
    </dgm:pt>
    <dgm:pt modelId="{72A4BED9-9A98-7F42-ADAB-8EC14016F99B}" type="pres">
      <dgm:prSet presAssocID="{BB903BCB-DBB5-364A-9920-D4769BF5FC6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7DCC1C9-D8BE-4A48-AF58-E970494048BA}" type="pres">
      <dgm:prSet presAssocID="{B1A94AAC-7998-F842-9C4F-A57C6A97CFEC}" presName="compNode" presStyleCnt="0"/>
      <dgm:spPr/>
    </dgm:pt>
    <dgm:pt modelId="{E682EEC8-3A0B-704B-9E9D-DA41D352E952}" type="pres">
      <dgm:prSet presAssocID="{B1A94AAC-7998-F842-9C4F-A57C6A97CFEC}" presName="bkgdShape" presStyleLbl="node1" presStyleIdx="1" presStyleCnt="4"/>
      <dgm:spPr/>
      <dgm:t>
        <a:bodyPr/>
        <a:lstStyle/>
        <a:p>
          <a:endParaRPr lang="en-US"/>
        </a:p>
      </dgm:t>
    </dgm:pt>
    <dgm:pt modelId="{89C49FCD-6779-0147-B06F-253C54F1F47C}" type="pres">
      <dgm:prSet presAssocID="{B1A94AAC-7998-F842-9C4F-A57C6A97CF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5547C0-EC54-5849-97BE-2564E60BD091}" type="pres">
      <dgm:prSet presAssocID="{B1A94AAC-7998-F842-9C4F-A57C6A97CFEC}" presName="invisiNode" presStyleLbl="node1" presStyleIdx="1" presStyleCnt="4"/>
      <dgm:spPr/>
    </dgm:pt>
    <dgm:pt modelId="{B5187029-085C-D941-8E4C-73548481C834}" type="pres">
      <dgm:prSet presAssocID="{B1A94AAC-7998-F842-9C4F-A57C6A97CFEC}" presName="imagNode" presStyleLbl="fgImgPlace1" presStyleIdx="1" presStyleCnt="4"/>
      <dgm:spPr>
        <a:noFill/>
      </dgm:spPr>
    </dgm:pt>
    <dgm:pt modelId="{D900EE73-895C-6E4C-A49A-7E3B15F4C017}" type="pres">
      <dgm:prSet presAssocID="{430AB9E1-8324-C94A-92B6-467A961F673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CD7FB00-4644-8E42-B0B4-0ADE77C314E6}" type="pres">
      <dgm:prSet presAssocID="{546BA5D8-D0AD-2647-BB18-EA423078CDF9}" presName="compNode" presStyleCnt="0"/>
      <dgm:spPr/>
    </dgm:pt>
    <dgm:pt modelId="{968C24B2-B181-364E-92C5-55B5F70BB011}" type="pres">
      <dgm:prSet presAssocID="{546BA5D8-D0AD-2647-BB18-EA423078CDF9}" presName="bkgdShape" presStyleLbl="node1" presStyleIdx="2" presStyleCnt="4"/>
      <dgm:spPr/>
      <dgm:t>
        <a:bodyPr/>
        <a:lstStyle/>
        <a:p>
          <a:endParaRPr lang="en-US"/>
        </a:p>
      </dgm:t>
    </dgm:pt>
    <dgm:pt modelId="{ECDE1232-3220-FA45-8FCC-D81419E4BEA4}" type="pres">
      <dgm:prSet presAssocID="{546BA5D8-D0AD-2647-BB18-EA423078CDF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B7B6B-4B3C-D941-AC3B-2341368AFE01}" type="pres">
      <dgm:prSet presAssocID="{546BA5D8-D0AD-2647-BB18-EA423078CDF9}" presName="invisiNode" presStyleLbl="node1" presStyleIdx="2" presStyleCnt="4"/>
      <dgm:spPr/>
    </dgm:pt>
    <dgm:pt modelId="{516CAF20-549B-F649-ABFF-F06F227DAC6D}" type="pres">
      <dgm:prSet presAssocID="{546BA5D8-D0AD-2647-BB18-EA423078CDF9}" presName="imagNode" presStyleLbl="fgImgPlace1" presStyleIdx="2" presStyleCnt="4"/>
      <dgm:spPr>
        <a:noFill/>
      </dgm:spPr>
    </dgm:pt>
    <dgm:pt modelId="{0105DF68-D12C-CF4A-A3E6-CA9E94680EA8}" type="pres">
      <dgm:prSet presAssocID="{3B4B48ED-506F-A642-B0D1-59FCD93C9A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3258E17-192C-B647-B7D9-EDC542890648}" type="pres">
      <dgm:prSet presAssocID="{0187998F-1CA5-D14B-A533-FDF482FB0EB2}" presName="compNode" presStyleCnt="0"/>
      <dgm:spPr/>
    </dgm:pt>
    <dgm:pt modelId="{D73120A2-8FB5-954A-9879-ECC16878EA92}" type="pres">
      <dgm:prSet presAssocID="{0187998F-1CA5-D14B-A533-FDF482FB0EB2}" presName="bkgdShape" presStyleLbl="node1" presStyleIdx="3" presStyleCnt="4"/>
      <dgm:spPr/>
      <dgm:t>
        <a:bodyPr/>
        <a:lstStyle/>
        <a:p>
          <a:endParaRPr lang="en-US"/>
        </a:p>
      </dgm:t>
    </dgm:pt>
    <dgm:pt modelId="{370DA54C-AF7F-CE46-A987-5377B1B2D3D2}" type="pres">
      <dgm:prSet presAssocID="{0187998F-1CA5-D14B-A533-FDF482FB0EB2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88E368-D25C-FA48-B667-C52A33BA110F}" type="pres">
      <dgm:prSet presAssocID="{0187998F-1CA5-D14B-A533-FDF482FB0EB2}" presName="invisiNode" presStyleLbl="node1" presStyleIdx="3" presStyleCnt="4"/>
      <dgm:spPr/>
    </dgm:pt>
    <dgm:pt modelId="{4E288806-A812-294B-B80E-936DAF986475}" type="pres">
      <dgm:prSet presAssocID="{0187998F-1CA5-D14B-A533-FDF482FB0EB2}" presName="imagNode" presStyleLbl="fgImgPlace1" presStyleIdx="3" presStyleCnt="4" custLinFactY="13756" custLinFactNeighborX="1774" custLinFactNeighborY="100000"/>
      <dgm:spPr>
        <a:noFill/>
      </dgm:spPr>
    </dgm:pt>
  </dgm:ptLst>
  <dgm:cxnLst>
    <dgm:cxn modelId="{DDAD1B0C-A3AD-274C-9939-D6F9094888E3}" type="presOf" srcId="{546BA5D8-D0AD-2647-BB18-EA423078CDF9}" destId="{968C24B2-B181-364E-92C5-55B5F70BB011}" srcOrd="0" destOrd="0" presId="urn:microsoft.com/office/officeart/2005/8/layout/hList7"/>
    <dgm:cxn modelId="{D2EAA1FD-D724-BA42-A0D8-CBB5B7742566}" type="presOf" srcId="{BB903BCB-DBB5-364A-9920-D4769BF5FC6D}" destId="{72A4BED9-9A98-7F42-ADAB-8EC14016F99B}" srcOrd="0" destOrd="0" presId="urn:microsoft.com/office/officeart/2005/8/layout/hList7"/>
    <dgm:cxn modelId="{96726607-53F7-F848-9F14-DB3CD489FA52}" srcId="{1FD15153-336F-224D-9C72-21085B44F070}" destId="{0187998F-1CA5-D14B-A533-FDF482FB0EB2}" srcOrd="3" destOrd="0" parTransId="{98E71ED0-4439-5747-8695-DB216E53D62E}" sibTransId="{7FABD238-8877-424E-9544-7A0EE6BEF4B4}"/>
    <dgm:cxn modelId="{42295191-3A3B-AE42-B208-08CF3558CCD0}" type="presOf" srcId="{430AB9E1-8324-C94A-92B6-467A961F6732}" destId="{D900EE73-895C-6E4C-A49A-7E3B15F4C017}" srcOrd="0" destOrd="0" presId="urn:microsoft.com/office/officeart/2005/8/layout/hList7"/>
    <dgm:cxn modelId="{8BEF31AF-604A-1740-9431-0E0C490264B6}" srcId="{1FD15153-336F-224D-9C72-21085B44F070}" destId="{BA0D60C9-0521-7548-88A8-323A47577165}" srcOrd="0" destOrd="0" parTransId="{5F1CAB6A-EE90-DC46-AFF2-E77BEBFD5BF6}" sibTransId="{BB903BCB-DBB5-364A-9920-D4769BF5FC6D}"/>
    <dgm:cxn modelId="{11E92031-4C7A-8B4F-8D29-247BAB6ABD2B}" srcId="{1FD15153-336F-224D-9C72-21085B44F070}" destId="{B1A94AAC-7998-F842-9C4F-A57C6A97CFEC}" srcOrd="1" destOrd="0" parTransId="{94C874CA-54C2-8840-AFDD-913C678ED478}" sibTransId="{430AB9E1-8324-C94A-92B6-467A961F6732}"/>
    <dgm:cxn modelId="{004A9489-7FE8-364C-9871-61D0849AC9CD}" type="presOf" srcId="{0187998F-1CA5-D14B-A533-FDF482FB0EB2}" destId="{370DA54C-AF7F-CE46-A987-5377B1B2D3D2}" srcOrd="1" destOrd="0" presId="urn:microsoft.com/office/officeart/2005/8/layout/hList7"/>
    <dgm:cxn modelId="{BBF459BE-E045-134A-A4D2-23D776A78E36}" type="presOf" srcId="{BA0D60C9-0521-7548-88A8-323A47577165}" destId="{682A2ECC-941E-4D4B-A26D-726233402A97}" srcOrd="1" destOrd="0" presId="urn:microsoft.com/office/officeart/2005/8/layout/hList7"/>
    <dgm:cxn modelId="{661D8EB0-2E12-BA4F-9801-0496F3887EA5}" type="presOf" srcId="{0187998F-1CA5-D14B-A533-FDF482FB0EB2}" destId="{D73120A2-8FB5-954A-9879-ECC16878EA92}" srcOrd="0" destOrd="0" presId="urn:microsoft.com/office/officeart/2005/8/layout/hList7"/>
    <dgm:cxn modelId="{4CD70CAF-E1CF-9744-9BD2-B3C3C0A5A02B}" type="presOf" srcId="{3B4B48ED-506F-A642-B0D1-59FCD93C9A3B}" destId="{0105DF68-D12C-CF4A-A3E6-CA9E94680EA8}" srcOrd="0" destOrd="0" presId="urn:microsoft.com/office/officeart/2005/8/layout/hList7"/>
    <dgm:cxn modelId="{51C0994D-15CC-8941-B59E-D7A8300E38FA}" type="presOf" srcId="{B1A94AAC-7998-F842-9C4F-A57C6A97CFEC}" destId="{89C49FCD-6779-0147-B06F-253C54F1F47C}" srcOrd="1" destOrd="0" presId="urn:microsoft.com/office/officeart/2005/8/layout/hList7"/>
    <dgm:cxn modelId="{DE4027A0-A21C-FD45-9D5B-C5CA422793C6}" type="presOf" srcId="{BA0D60C9-0521-7548-88A8-323A47577165}" destId="{210C12EA-E274-6E49-93AC-2DB6B3AE357A}" srcOrd="0" destOrd="0" presId="urn:microsoft.com/office/officeart/2005/8/layout/hList7"/>
    <dgm:cxn modelId="{2202D6C9-BB1B-394B-BAF2-705B8C669BBA}" type="presOf" srcId="{B1A94AAC-7998-F842-9C4F-A57C6A97CFEC}" destId="{E682EEC8-3A0B-704B-9E9D-DA41D352E952}" srcOrd="0" destOrd="0" presId="urn:microsoft.com/office/officeart/2005/8/layout/hList7"/>
    <dgm:cxn modelId="{C7B60C36-3128-D648-939B-0C318385AE3F}" type="presOf" srcId="{1FD15153-336F-224D-9C72-21085B44F070}" destId="{AEF1F7D6-4B9D-9A47-A0AB-642C9E86F4A4}" srcOrd="0" destOrd="0" presId="urn:microsoft.com/office/officeart/2005/8/layout/hList7"/>
    <dgm:cxn modelId="{E82700DE-2283-D14F-A1C1-194C9832ACCC}" type="presOf" srcId="{546BA5D8-D0AD-2647-BB18-EA423078CDF9}" destId="{ECDE1232-3220-FA45-8FCC-D81419E4BEA4}" srcOrd="1" destOrd="0" presId="urn:microsoft.com/office/officeart/2005/8/layout/hList7"/>
    <dgm:cxn modelId="{4B6C7B96-5A5C-8044-ADCF-45784494B246}" srcId="{1FD15153-336F-224D-9C72-21085B44F070}" destId="{546BA5D8-D0AD-2647-BB18-EA423078CDF9}" srcOrd="2" destOrd="0" parTransId="{2DFA9800-7487-E54E-9F3A-F27B103F70D5}" sibTransId="{3B4B48ED-506F-A642-B0D1-59FCD93C9A3B}"/>
    <dgm:cxn modelId="{6647B6B9-AA37-924D-95B2-232AEC4C1F5E}" type="presParOf" srcId="{AEF1F7D6-4B9D-9A47-A0AB-642C9E86F4A4}" destId="{213A2781-1EDB-5D40-B513-EE6B4C37ED41}" srcOrd="0" destOrd="0" presId="urn:microsoft.com/office/officeart/2005/8/layout/hList7"/>
    <dgm:cxn modelId="{38CCD35B-2996-D148-9D50-F2F1247A73C4}" type="presParOf" srcId="{AEF1F7D6-4B9D-9A47-A0AB-642C9E86F4A4}" destId="{D0F7A432-517C-044A-BAC3-F27E3BE59BBC}" srcOrd="1" destOrd="0" presId="urn:microsoft.com/office/officeart/2005/8/layout/hList7"/>
    <dgm:cxn modelId="{562530CB-1ACD-B445-B430-D1D2727F4EE6}" type="presParOf" srcId="{D0F7A432-517C-044A-BAC3-F27E3BE59BBC}" destId="{1986D39B-FAA6-C54A-A988-E52515EFAF8F}" srcOrd="0" destOrd="0" presId="urn:microsoft.com/office/officeart/2005/8/layout/hList7"/>
    <dgm:cxn modelId="{11C975C3-0A82-2A46-BE70-86D53EEB446E}" type="presParOf" srcId="{1986D39B-FAA6-C54A-A988-E52515EFAF8F}" destId="{210C12EA-E274-6E49-93AC-2DB6B3AE357A}" srcOrd="0" destOrd="0" presId="urn:microsoft.com/office/officeart/2005/8/layout/hList7"/>
    <dgm:cxn modelId="{D2AB236A-2531-FA40-9918-A6147DDD4383}" type="presParOf" srcId="{1986D39B-FAA6-C54A-A988-E52515EFAF8F}" destId="{682A2ECC-941E-4D4B-A26D-726233402A97}" srcOrd="1" destOrd="0" presId="urn:microsoft.com/office/officeart/2005/8/layout/hList7"/>
    <dgm:cxn modelId="{7F51BAE0-E19E-FE44-B707-506340FD550F}" type="presParOf" srcId="{1986D39B-FAA6-C54A-A988-E52515EFAF8F}" destId="{7F523285-34B4-D245-9499-9109BB62DDB1}" srcOrd="2" destOrd="0" presId="urn:microsoft.com/office/officeart/2005/8/layout/hList7"/>
    <dgm:cxn modelId="{0722A32F-5BF4-8643-ABCF-9BEFB51ADE11}" type="presParOf" srcId="{1986D39B-FAA6-C54A-A988-E52515EFAF8F}" destId="{CAEF735E-CC5D-B441-BAF5-A549F7F3096B}" srcOrd="3" destOrd="0" presId="urn:microsoft.com/office/officeart/2005/8/layout/hList7"/>
    <dgm:cxn modelId="{F685DFCC-D54B-B34A-94DD-FFDC79540366}" type="presParOf" srcId="{D0F7A432-517C-044A-BAC3-F27E3BE59BBC}" destId="{72A4BED9-9A98-7F42-ADAB-8EC14016F99B}" srcOrd="1" destOrd="0" presId="urn:microsoft.com/office/officeart/2005/8/layout/hList7"/>
    <dgm:cxn modelId="{4FE57D21-C253-E34A-B9F6-4D2958E018AA}" type="presParOf" srcId="{D0F7A432-517C-044A-BAC3-F27E3BE59BBC}" destId="{27DCC1C9-D8BE-4A48-AF58-E970494048BA}" srcOrd="2" destOrd="0" presId="urn:microsoft.com/office/officeart/2005/8/layout/hList7"/>
    <dgm:cxn modelId="{7A294F16-AAFE-024E-86F8-76B2A4A5F455}" type="presParOf" srcId="{27DCC1C9-D8BE-4A48-AF58-E970494048BA}" destId="{E682EEC8-3A0B-704B-9E9D-DA41D352E952}" srcOrd="0" destOrd="0" presId="urn:microsoft.com/office/officeart/2005/8/layout/hList7"/>
    <dgm:cxn modelId="{A8397B37-DE6F-DD4E-B849-CA4DF0000B57}" type="presParOf" srcId="{27DCC1C9-D8BE-4A48-AF58-E970494048BA}" destId="{89C49FCD-6779-0147-B06F-253C54F1F47C}" srcOrd="1" destOrd="0" presId="urn:microsoft.com/office/officeart/2005/8/layout/hList7"/>
    <dgm:cxn modelId="{52B0C9AB-5283-2A43-A163-4770775CFA50}" type="presParOf" srcId="{27DCC1C9-D8BE-4A48-AF58-E970494048BA}" destId="{4F5547C0-EC54-5849-97BE-2564E60BD091}" srcOrd="2" destOrd="0" presId="urn:microsoft.com/office/officeart/2005/8/layout/hList7"/>
    <dgm:cxn modelId="{5D4C8703-F918-6142-95E7-32FA0F521D18}" type="presParOf" srcId="{27DCC1C9-D8BE-4A48-AF58-E970494048BA}" destId="{B5187029-085C-D941-8E4C-73548481C834}" srcOrd="3" destOrd="0" presId="urn:microsoft.com/office/officeart/2005/8/layout/hList7"/>
    <dgm:cxn modelId="{A34C238D-7193-3B4D-B2C5-34B434883080}" type="presParOf" srcId="{D0F7A432-517C-044A-BAC3-F27E3BE59BBC}" destId="{D900EE73-895C-6E4C-A49A-7E3B15F4C017}" srcOrd="3" destOrd="0" presId="urn:microsoft.com/office/officeart/2005/8/layout/hList7"/>
    <dgm:cxn modelId="{D1A15B83-3601-CB48-815D-A5050FD4204F}" type="presParOf" srcId="{D0F7A432-517C-044A-BAC3-F27E3BE59BBC}" destId="{5CD7FB00-4644-8E42-B0B4-0ADE77C314E6}" srcOrd="4" destOrd="0" presId="urn:microsoft.com/office/officeart/2005/8/layout/hList7"/>
    <dgm:cxn modelId="{029A4E64-AEBA-6749-B210-E062B993D032}" type="presParOf" srcId="{5CD7FB00-4644-8E42-B0B4-0ADE77C314E6}" destId="{968C24B2-B181-364E-92C5-55B5F70BB011}" srcOrd="0" destOrd="0" presId="urn:microsoft.com/office/officeart/2005/8/layout/hList7"/>
    <dgm:cxn modelId="{0F0BEB68-860E-B749-8758-F83FDFE4E3DC}" type="presParOf" srcId="{5CD7FB00-4644-8E42-B0B4-0ADE77C314E6}" destId="{ECDE1232-3220-FA45-8FCC-D81419E4BEA4}" srcOrd="1" destOrd="0" presId="urn:microsoft.com/office/officeart/2005/8/layout/hList7"/>
    <dgm:cxn modelId="{33A5AFF6-6398-4E4C-9DD5-0E44D5D60EE6}" type="presParOf" srcId="{5CD7FB00-4644-8E42-B0B4-0ADE77C314E6}" destId="{FEFB7B6B-4B3C-D941-AC3B-2341368AFE01}" srcOrd="2" destOrd="0" presId="urn:microsoft.com/office/officeart/2005/8/layout/hList7"/>
    <dgm:cxn modelId="{4479B3CE-6A77-E045-BC54-E48203DC30F7}" type="presParOf" srcId="{5CD7FB00-4644-8E42-B0B4-0ADE77C314E6}" destId="{516CAF20-549B-F649-ABFF-F06F227DAC6D}" srcOrd="3" destOrd="0" presId="urn:microsoft.com/office/officeart/2005/8/layout/hList7"/>
    <dgm:cxn modelId="{A9E7695E-0886-C340-8CC0-36315577A8C9}" type="presParOf" srcId="{D0F7A432-517C-044A-BAC3-F27E3BE59BBC}" destId="{0105DF68-D12C-CF4A-A3E6-CA9E94680EA8}" srcOrd="5" destOrd="0" presId="urn:microsoft.com/office/officeart/2005/8/layout/hList7"/>
    <dgm:cxn modelId="{ABE206BD-A665-D84E-A309-25C81F853F15}" type="presParOf" srcId="{D0F7A432-517C-044A-BAC3-F27E3BE59BBC}" destId="{C3258E17-192C-B647-B7D9-EDC542890648}" srcOrd="6" destOrd="0" presId="urn:microsoft.com/office/officeart/2005/8/layout/hList7"/>
    <dgm:cxn modelId="{6A4F174D-00E8-384E-B545-6DA86C71D839}" type="presParOf" srcId="{C3258E17-192C-B647-B7D9-EDC542890648}" destId="{D73120A2-8FB5-954A-9879-ECC16878EA92}" srcOrd="0" destOrd="0" presId="urn:microsoft.com/office/officeart/2005/8/layout/hList7"/>
    <dgm:cxn modelId="{2D1D66E5-F7FC-8947-8C8E-1226E4AFB3B4}" type="presParOf" srcId="{C3258E17-192C-B647-B7D9-EDC542890648}" destId="{370DA54C-AF7F-CE46-A987-5377B1B2D3D2}" srcOrd="1" destOrd="0" presId="urn:microsoft.com/office/officeart/2005/8/layout/hList7"/>
    <dgm:cxn modelId="{E3F0C6B3-39B8-B24A-A5F7-876CE9211B78}" type="presParOf" srcId="{C3258E17-192C-B647-B7D9-EDC542890648}" destId="{5D88E368-D25C-FA48-B667-C52A33BA110F}" srcOrd="2" destOrd="0" presId="urn:microsoft.com/office/officeart/2005/8/layout/hList7"/>
    <dgm:cxn modelId="{3954D2FF-BA57-EE49-AC96-CC72C842EA24}" type="presParOf" srcId="{C3258E17-192C-B647-B7D9-EDC542890648}" destId="{4E288806-A812-294B-B80E-936DAF98647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C12EA-E274-6E49-93AC-2DB6B3AE357A}">
      <dsp:nvSpPr>
        <dsp:cNvPr id="0" name=""/>
        <dsp:cNvSpPr/>
      </dsp:nvSpPr>
      <dsp:spPr>
        <a:xfrm>
          <a:off x="1959" y="0"/>
          <a:ext cx="2054313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WP 4 Outreach: Community and Prisons Screening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1959" y="1810385"/>
        <a:ext cx="2054313" cy="1810385"/>
      </dsp:txXfrm>
    </dsp:sp>
    <dsp:sp modelId="{CAEF735E-CC5D-B441-BAF5-A549F7F3096B}">
      <dsp:nvSpPr>
        <dsp:cNvPr id="0" name=""/>
        <dsp:cNvSpPr/>
      </dsp:nvSpPr>
      <dsp:spPr>
        <a:xfrm>
          <a:off x="275543" y="271557"/>
          <a:ext cx="1507145" cy="1507145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82EEC8-3A0B-704B-9E9D-DA41D352E952}">
      <dsp:nvSpPr>
        <dsp:cNvPr id="0" name=""/>
        <dsp:cNvSpPr/>
      </dsp:nvSpPr>
      <dsp:spPr>
        <a:xfrm>
          <a:off x="2117903" y="0"/>
          <a:ext cx="2054313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000000"/>
              </a:solidFill>
            </a:rPr>
            <a:t>WP 5 Migrants: Screening in Italy</a:t>
          </a:r>
          <a:endParaRPr lang="en-US" sz="2100" kern="1200" dirty="0">
            <a:solidFill>
              <a:srgbClr val="000000"/>
            </a:solidFill>
          </a:endParaRPr>
        </a:p>
      </dsp:txBody>
      <dsp:txXfrm>
        <a:off x="2117903" y="1810385"/>
        <a:ext cx="2054313" cy="1810385"/>
      </dsp:txXfrm>
    </dsp:sp>
    <dsp:sp modelId="{B5187029-085C-D941-8E4C-73548481C834}">
      <dsp:nvSpPr>
        <dsp:cNvPr id="0" name=""/>
        <dsp:cNvSpPr/>
      </dsp:nvSpPr>
      <dsp:spPr>
        <a:xfrm>
          <a:off x="2391487" y="271557"/>
          <a:ext cx="1507145" cy="1507145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8C24B2-B181-364E-92C5-55B5F70BB011}">
      <dsp:nvSpPr>
        <dsp:cNvPr id="0" name=""/>
        <dsp:cNvSpPr/>
      </dsp:nvSpPr>
      <dsp:spPr>
        <a:xfrm>
          <a:off x="4233846" y="0"/>
          <a:ext cx="2054313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000000"/>
              </a:solidFill>
            </a:rPr>
            <a:t>WP 6 Migrants: Learning from database integration</a:t>
          </a:r>
          <a:endParaRPr lang="en-US" sz="2100" kern="1200" dirty="0">
            <a:solidFill>
              <a:srgbClr val="000000"/>
            </a:solidFill>
          </a:endParaRPr>
        </a:p>
      </dsp:txBody>
      <dsp:txXfrm>
        <a:off x="4233846" y="1810385"/>
        <a:ext cx="2054313" cy="1810385"/>
      </dsp:txXfrm>
    </dsp:sp>
    <dsp:sp modelId="{516CAF20-549B-F649-ABFF-F06F227DAC6D}">
      <dsp:nvSpPr>
        <dsp:cNvPr id="0" name=""/>
        <dsp:cNvSpPr/>
      </dsp:nvSpPr>
      <dsp:spPr>
        <a:xfrm>
          <a:off x="4507430" y="271557"/>
          <a:ext cx="1507145" cy="1507145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3120A2-8FB5-954A-9879-ECC16878EA92}">
      <dsp:nvSpPr>
        <dsp:cNvPr id="0" name=""/>
        <dsp:cNvSpPr/>
      </dsp:nvSpPr>
      <dsp:spPr>
        <a:xfrm>
          <a:off x="6349789" y="0"/>
          <a:ext cx="2054313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6349789" y="1810385"/>
        <a:ext cx="2054313" cy="1810385"/>
      </dsp:txXfrm>
    </dsp:sp>
    <dsp:sp modelId="{4E288806-A812-294B-B80E-936DAF986475}">
      <dsp:nvSpPr>
        <dsp:cNvPr id="0" name=""/>
        <dsp:cNvSpPr/>
      </dsp:nvSpPr>
      <dsp:spPr>
        <a:xfrm>
          <a:off x="6650110" y="1986026"/>
          <a:ext cx="1507145" cy="1507145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3A2781-1EDB-5D40-B513-EE6B4C37ED41}">
      <dsp:nvSpPr>
        <dsp:cNvPr id="0" name=""/>
        <dsp:cNvSpPr/>
      </dsp:nvSpPr>
      <dsp:spPr>
        <a:xfrm>
          <a:off x="467017" y="3560005"/>
          <a:ext cx="7472028" cy="934097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4FD68-4993-43C8-B343-F5684E6E2002}" type="datetimeFigureOut">
              <a:rPr lang="en-GB" smtClean="0"/>
              <a:t>25/01/2019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A0AE9-B48E-47DD-8638-2675573CF4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686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80A85-2B87-42DE-B6F3-B5F04034FEF9}" type="datetimeFigureOut">
              <a:rPr lang="en-GB" smtClean="0"/>
              <a:t>25/01/2019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856A3-71A2-4FC1-861E-909CDE68A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792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25-Jan-19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1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07EF-0624-4228-8195-620A87D4F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61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07EF-0624-4228-8195-620A87D4F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993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497205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33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07EF-0624-4228-8195-620A87D4F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87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07EF-0624-4228-8195-620A87D4F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197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07EF-0624-4228-8195-620A87D4F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914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07EF-0624-4228-8195-620A87D4F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290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07EF-0624-4228-8195-620A87D4F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61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07EF-0624-4228-8195-620A87D4F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84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07EF-0624-4228-8195-620A87D4F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4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07EF-0624-4228-8195-620A87D4F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0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94804"/>
            <a:ext cx="4789602" cy="1095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30</a:t>
            </a:r>
            <a:r>
              <a:rPr lang="en-US" baseline="30000" dirty="0"/>
              <a:t>th</a:t>
            </a:r>
            <a:r>
              <a:rPr lang="en-US" dirty="0"/>
              <a:t> May 2017, The Hague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8" y="6552608"/>
            <a:ext cx="422053" cy="28705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" y="365126"/>
            <a:ext cx="5418252" cy="229678"/>
          </a:xfrm>
          <a:prstGeom prst="rect">
            <a:avLst/>
          </a:prstGeom>
          <a:solidFill>
            <a:srgbClr val="F6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360056" y="6552608"/>
            <a:ext cx="8577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This presentation is part of the project E-DETECT TB (</a:t>
            </a:r>
            <a:r>
              <a:rPr lang="en-US" altLang="en-US" sz="1100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709624)</a:t>
            </a:r>
            <a:r>
              <a:rPr lang="en-US" alt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which has received funding from the European Union’s Health Programme (2014-2020)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52" y="74581"/>
            <a:ext cx="3599688" cy="8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7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49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.cad4tb.care/" TargetMode="External"/><Relationship Id="rId2" Type="http://schemas.openxmlformats.org/officeDocument/2006/relationships/hyperlink" Target="https://edetecttb.cad4tb.care/edetecttb/demoset/seri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us-nasta.ro/" TargetMode="External"/><Relationship Id="rId2" Type="http://schemas.openxmlformats.org/officeDocument/2006/relationships/hyperlink" Target="https://e-detecttb.eu/2017/10/17/romanian-team-visits-londons-findtrea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anp.gov.ro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3991"/>
            <a:ext cx="7772400" cy="2387600"/>
          </a:xfrm>
        </p:spPr>
        <p:txBody>
          <a:bodyPr>
            <a:normAutofit/>
          </a:bodyPr>
          <a:lstStyle/>
          <a:p>
            <a:r>
              <a:rPr lang="en-GB" sz="7200" dirty="0" smtClean="0"/>
              <a:t>E-DETECT TB </a:t>
            </a:r>
            <a:endParaRPr lang="en-GB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7233"/>
            <a:ext cx="6858000" cy="3491221"/>
          </a:xfrm>
        </p:spPr>
        <p:txBody>
          <a:bodyPr>
            <a:normAutofit/>
          </a:bodyPr>
          <a:lstStyle/>
          <a:p>
            <a:r>
              <a:rPr lang="en-GB" b="1" dirty="0" smtClean="0"/>
              <a:t>Bucharest</a:t>
            </a:r>
            <a:r>
              <a:rPr lang="en-GB" dirty="0" smtClean="0"/>
              <a:t>| 15</a:t>
            </a:r>
            <a:r>
              <a:rPr lang="en-GB" baseline="30000" dirty="0" smtClean="0"/>
              <a:t>th</a:t>
            </a:r>
            <a:r>
              <a:rPr lang="en-GB" dirty="0" smtClean="0"/>
              <a:t> of March 2018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2800" dirty="0">
                <a:latin typeface="+mj-lt"/>
              </a:rPr>
              <a:t>Work Package 4 </a:t>
            </a:r>
          </a:p>
          <a:p>
            <a:r>
              <a:rPr lang="en-US" sz="2200" dirty="0"/>
              <a:t>Outreach for early diagnosis and strengthen care integration in vulnerable populations in Eastern </a:t>
            </a:r>
            <a:r>
              <a:rPr lang="en-GB" sz="2200" dirty="0"/>
              <a:t>Europe</a:t>
            </a:r>
          </a:p>
          <a:p>
            <a:endParaRPr lang="en-GB" sz="2200" dirty="0" smtClean="0"/>
          </a:p>
          <a:p>
            <a:r>
              <a:rPr lang="en-GB" sz="2200" b="1" dirty="0" smtClean="0"/>
              <a:t>Ana-Maria Duca, Marius </a:t>
            </a:r>
            <a:r>
              <a:rPr lang="en-GB" sz="2200" b="1" dirty="0"/>
              <a:t>Nasta </a:t>
            </a:r>
            <a:r>
              <a:rPr lang="en-GB" sz="2200" b="1" dirty="0" smtClean="0"/>
              <a:t>Institute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2026007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1581150"/>
            <a:ext cx="8275205" cy="4595812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4.7: Project support: </a:t>
            </a:r>
          </a:p>
          <a:p>
            <a:pPr lvl="1">
              <a:spcAft>
                <a:spcPts val="600"/>
              </a:spcAft>
            </a:pPr>
            <a:r>
              <a:rPr lang="en-US" sz="2100" dirty="0"/>
              <a:t>External consultants will support the service quarterly in the first operational year with on-site assistance and every half year in the second operational year. </a:t>
            </a:r>
          </a:p>
          <a:p>
            <a:pPr lvl="1">
              <a:spcAft>
                <a:spcPts val="600"/>
              </a:spcAft>
            </a:pPr>
            <a:r>
              <a:rPr lang="en-US" sz="2100" dirty="0"/>
              <a:t>There will be an interim meeting with stakeholders and external consultants (including representatives of the Bulgarian NTP </a:t>
            </a:r>
            <a:r>
              <a:rPr lang="en-US" sz="2100" dirty="0" err="1"/>
              <a:t>programme</a:t>
            </a:r>
            <a:r>
              <a:rPr lang="en-US" sz="2100" dirty="0"/>
              <a:t>) will take place in Romania after 6-9 months </a:t>
            </a:r>
            <a:r>
              <a:rPr lang="en-US" sz="2100" dirty="0" smtClean="0"/>
              <a:t>of screening to </a:t>
            </a:r>
            <a:r>
              <a:rPr lang="en-US" sz="2100" dirty="0"/>
              <a:t>discuss progress,  achievements and challenges. </a:t>
            </a:r>
          </a:p>
          <a:p>
            <a:pPr lvl="1">
              <a:spcAft>
                <a:spcPts val="600"/>
              </a:spcAft>
            </a:pPr>
            <a:r>
              <a:rPr lang="en-US" sz="2100" dirty="0"/>
              <a:t>A final meeting will take place after completing two years of screening, to discuss results, evaluate the screening and prepare the final report.</a:t>
            </a:r>
            <a:endParaRPr lang="en-GB" sz="2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28213" cy="1095885"/>
          </a:xfrm>
        </p:spPr>
        <p:txBody>
          <a:bodyPr/>
          <a:lstStyle/>
          <a:p>
            <a:r>
              <a:rPr lang="en-GB" b="1" dirty="0" smtClean="0"/>
              <a:t>Activities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614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1581150"/>
            <a:ext cx="8275205" cy="459581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Marius Nasta Institute is </a:t>
            </a:r>
            <a:r>
              <a:rPr lang="en-US" dirty="0"/>
              <a:t>responsible for the purchase of the van and the equipment.</a:t>
            </a:r>
          </a:p>
          <a:p>
            <a:pPr>
              <a:spcAft>
                <a:spcPts val="600"/>
              </a:spcAft>
            </a:pPr>
            <a:r>
              <a:rPr lang="en-US" dirty="0"/>
              <a:t>The Romanian and Bulgarian </a:t>
            </a:r>
            <a:r>
              <a:rPr lang="en-US" dirty="0" smtClean="0"/>
              <a:t>partners </a:t>
            </a:r>
            <a:r>
              <a:rPr lang="en-US" dirty="0"/>
              <a:t>are responsible for implementation of the screening.</a:t>
            </a:r>
          </a:p>
          <a:p>
            <a:pPr>
              <a:spcAft>
                <a:spcPts val="600"/>
              </a:spcAft>
            </a:pPr>
            <a:r>
              <a:rPr lang="en-US" dirty="0"/>
              <a:t>KNCV and UCL are responsible for technical assistance in the training, screening and quality control. NTPR, KNCV and UCL are jointly responsible for the operational research, project evaluation and reporting.</a:t>
            </a:r>
          </a:p>
          <a:p>
            <a:pPr>
              <a:spcAft>
                <a:spcPts val="600"/>
              </a:spcAft>
            </a:pPr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sustainability plan </a:t>
            </a:r>
            <a:r>
              <a:rPr lang="en-US" dirty="0"/>
              <a:t>in Romania will be developed during the implementation phase, which will run beyond the end </a:t>
            </a:r>
            <a:r>
              <a:rPr lang="en-GB" dirty="0"/>
              <a:t>of the project.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28213" cy="1095885"/>
          </a:xfrm>
        </p:spPr>
        <p:txBody>
          <a:bodyPr/>
          <a:lstStyle/>
          <a:p>
            <a:r>
              <a:rPr lang="en-GB" b="1" dirty="0"/>
              <a:t>Roles and responsibilities in WP4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84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28213" cy="1095885"/>
          </a:xfrm>
        </p:spPr>
        <p:txBody>
          <a:bodyPr/>
          <a:lstStyle/>
          <a:p>
            <a:r>
              <a:rPr lang="en-GB" b="1" dirty="0"/>
              <a:t>Deliverables and milestones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395" y="1403927"/>
            <a:ext cx="7168477" cy="494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83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1581149"/>
            <a:ext cx="8450696" cy="505055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dirty="0" smtClean="0"/>
              <a:t>Technical </a:t>
            </a:r>
            <a:r>
              <a:rPr lang="en-GB" dirty="0"/>
              <a:t>a</a:t>
            </a:r>
            <a:r>
              <a:rPr lang="en-GB" dirty="0" smtClean="0"/>
              <a:t>ssistance missions in </a:t>
            </a:r>
            <a:r>
              <a:rPr lang="en-GB" dirty="0"/>
              <a:t>Romania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4-5 July 2016: Technical support visit (</a:t>
            </a:r>
            <a:r>
              <a:rPr lang="en-GB" dirty="0" smtClean="0"/>
              <a:t>Al Story, Brendan Scott) </a:t>
            </a:r>
            <a:r>
              <a:rPr lang="en-GB" dirty="0"/>
              <a:t>to develop the tender for MXU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2-3 November 2016: Discuss progress of the project, the groups for screening (</a:t>
            </a:r>
            <a:r>
              <a:rPr lang="en-GB" dirty="0" smtClean="0"/>
              <a:t>Ibrahim Abubakar, Al Story, Gerard de Vries)</a:t>
            </a:r>
            <a:endParaRPr lang="en-GB" dirty="0"/>
          </a:p>
          <a:p>
            <a:pPr lvl="1">
              <a:spcAft>
                <a:spcPts val="1200"/>
              </a:spcAft>
            </a:pPr>
            <a:r>
              <a:rPr lang="en-GB" dirty="0"/>
              <a:t>10 April 2017: Discuss progress and CSO involvement 			</a:t>
            </a:r>
            <a:r>
              <a:rPr lang="en-GB" dirty="0" smtClean="0"/>
              <a:t>	(Ibrahim Abubakar, Al Story, Brendan Scott, Dee                                              Menezes, Gerard de Vries), </a:t>
            </a:r>
            <a:r>
              <a:rPr lang="en-GB" dirty="0"/>
              <a:t>including </a:t>
            </a:r>
            <a:r>
              <a:rPr lang="en-GB" dirty="0" smtClean="0"/>
              <a:t>visit on                                                                   11 </a:t>
            </a:r>
            <a:r>
              <a:rPr lang="en-GB" dirty="0"/>
              <a:t>April to IVECO (</a:t>
            </a:r>
            <a:r>
              <a:rPr lang="en-GB" dirty="0" smtClean="0"/>
              <a:t>Al Story, Brendan Scott)</a:t>
            </a:r>
            <a:endParaRPr lang="en-GB" dirty="0"/>
          </a:p>
          <a:p>
            <a:pPr lvl="1">
              <a:spcAft>
                <a:spcPts val="1200"/>
              </a:spcAft>
            </a:pPr>
            <a:r>
              <a:rPr lang="en-GB" dirty="0"/>
              <a:t>4-6 May 2017: Discuss analysis TB in target groups 					in surveillance system, train pulmonologists on 				screening and CAD4TB (</a:t>
            </a:r>
            <a:r>
              <a:rPr lang="en-GB" dirty="0" smtClean="0"/>
              <a:t>Gerard de Vries, Rob van Hest)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8275205" cy="1095885"/>
          </a:xfrm>
        </p:spPr>
        <p:txBody>
          <a:bodyPr/>
          <a:lstStyle/>
          <a:p>
            <a:r>
              <a:rPr lang="en-GB" b="1" dirty="0"/>
              <a:t>W</a:t>
            </a:r>
            <a:r>
              <a:rPr lang="en-GB" b="1" dirty="0" smtClean="0"/>
              <a:t>hat have we </a:t>
            </a:r>
            <a:r>
              <a:rPr lang="en-GB" b="1" dirty="0"/>
              <a:t>done </a:t>
            </a:r>
            <a:r>
              <a:rPr lang="en-GB" b="1" dirty="0" smtClean="0"/>
              <a:t>so far?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826" y="4507345"/>
            <a:ext cx="2737519" cy="18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8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1581150"/>
            <a:ext cx="8275205" cy="4595812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 lang="en-GB" dirty="0" smtClean="0"/>
          </a:p>
          <a:p>
            <a:pPr marL="0" indent="0">
              <a:spcAft>
                <a:spcPts val="1200"/>
              </a:spcAft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67401" cy="1095885"/>
          </a:xfrm>
        </p:spPr>
        <p:txBody>
          <a:bodyPr/>
          <a:lstStyle/>
          <a:p>
            <a:r>
              <a:rPr lang="en-GB" b="1" dirty="0"/>
              <a:t>4.1 Mobile Health </a:t>
            </a:r>
            <a:r>
              <a:rPr lang="en-GB" b="1" dirty="0" smtClean="0"/>
              <a:t>Unit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79" y="2104692"/>
            <a:ext cx="3075834" cy="4101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2720828"/>
            <a:ext cx="4631550" cy="26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30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4.1 Mobile Health Unit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88" y="2051937"/>
            <a:ext cx="2867724" cy="38236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67" y="1183299"/>
            <a:ext cx="3437964" cy="2418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387" y="3780678"/>
            <a:ext cx="3589119" cy="26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50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11" y="3628464"/>
            <a:ext cx="4043083" cy="3032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4.1 Mobile Health Unit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0" y="1435660"/>
            <a:ext cx="3590116" cy="26925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36" y="1561167"/>
            <a:ext cx="3840318" cy="28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79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49" y="3427507"/>
            <a:ext cx="2361079" cy="3148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4.1 Mobile Health Unit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0" y="1766047"/>
            <a:ext cx="3468123" cy="24146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52" y="1577788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43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1581150"/>
            <a:ext cx="8275205" cy="503208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Training pulmonologists on screening and CAD4TB (4-6 May 2017)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GB" dirty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GB" dirty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GB" dirty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GB" dirty="0"/>
          </a:p>
          <a:p>
            <a:pPr marL="685800" lvl="2" indent="0">
              <a:spcAft>
                <a:spcPts val="1200"/>
              </a:spcAft>
              <a:buNone/>
            </a:pPr>
            <a:endParaRPr lang="en-GB" dirty="0">
              <a:hlinkClick r:id="rId2"/>
            </a:endParaRPr>
          </a:p>
          <a:p>
            <a:pPr marL="685800" lvl="2" indent="0">
              <a:spcAft>
                <a:spcPts val="1200"/>
              </a:spcAft>
              <a:buNone/>
            </a:pPr>
            <a:r>
              <a:rPr lang="en-GB" dirty="0">
                <a:hlinkClick r:id="rId2"/>
              </a:rPr>
              <a:t>https://edetecttb.cad4tb.care/edetecttb/demoset/series/</a:t>
            </a:r>
            <a:endParaRPr lang="en-GB" dirty="0"/>
          </a:p>
          <a:p>
            <a:pPr marL="685800" lvl="2" indent="0">
              <a:spcAft>
                <a:spcPts val="1200"/>
              </a:spcAft>
              <a:buNone/>
            </a:pPr>
            <a:r>
              <a:rPr lang="en-GB" dirty="0">
                <a:hlinkClick r:id="rId3"/>
              </a:rPr>
              <a:t>https://demo.cad4tb.care/</a:t>
            </a:r>
            <a:r>
              <a:rPr lang="en-GB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67401" cy="1095885"/>
          </a:xfrm>
        </p:spPr>
        <p:txBody>
          <a:bodyPr/>
          <a:lstStyle/>
          <a:p>
            <a:r>
              <a:rPr lang="en-GB" b="1" dirty="0"/>
              <a:t>4.2 Training (</a:t>
            </a:r>
            <a:r>
              <a:rPr lang="en-GB" b="1" dirty="0" smtClean="0"/>
              <a:t>Gerard de Vries)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75" y="1985818"/>
            <a:ext cx="3374352" cy="2530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51" y="1985818"/>
            <a:ext cx="3374351" cy="25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49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594804"/>
            <a:ext cx="5556997" cy="1095885"/>
          </a:xfrm>
        </p:spPr>
        <p:txBody>
          <a:bodyPr/>
          <a:lstStyle/>
          <a:p>
            <a:r>
              <a:rPr lang="en-GB" b="1" dirty="0"/>
              <a:t>4.2 Training (Gerard de Vries)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dirty="0" smtClean="0"/>
              <a:t>2. Field </a:t>
            </a:r>
            <a:r>
              <a:rPr lang="en-GB" dirty="0"/>
              <a:t>visit and training with </a:t>
            </a:r>
            <a:r>
              <a:rPr lang="en-GB" dirty="0" err="1"/>
              <a:t>Find&amp;Treat</a:t>
            </a:r>
            <a:r>
              <a:rPr lang="en-GB" dirty="0"/>
              <a:t> team in London (28</a:t>
            </a:r>
            <a:r>
              <a:rPr lang="en-GB" baseline="30000" dirty="0"/>
              <a:t>th</a:t>
            </a:r>
            <a:r>
              <a:rPr lang="en-GB" dirty="0"/>
              <a:t> August – 2</a:t>
            </a:r>
            <a:r>
              <a:rPr lang="en-GB" baseline="30000" dirty="0"/>
              <a:t>nd</a:t>
            </a:r>
            <a:r>
              <a:rPr lang="en-GB" dirty="0"/>
              <a:t> September 2017</a:t>
            </a:r>
            <a:r>
              <a:rPr lang="en-GB" dirty="0" smtClean="0"/>
              <a:t>)</a:t>
            </a:r>
          </a:p>
          <a:p>
            <a:pPr marL="0" indent="0">
              <a:spcAft>
                <a:spcPts val="1200"/>
              </a:spcAft>
              <a:buNone/>
            </a:pPr>
            <a:endParaRPr lang="en-GB" dirty="0"/>
          </a:p>
          <a:p>
            <a:pPr marL="0" indent="0">
              <a:spcAft>
                <a:spcPts val="1200"/>
              </a:spcAft>
              <a:buNone/>
            </a:pPr>
            <a:endParaRPr lang="en-GB" dirty="0" smtClean="0"/>
          </a:p>
          <a:p>
            <a:pPr marL="0" indent="0">
              <a:spcAft>
                <a:spcPts val="1200"/>
              </a:spcAft>
              <a:buNone/>
            </a:pPr>
            <a:endParaRPr lang="en-GB" dirty="0"/>
          </a:p>
          <a:p>
            <a:pPr marL="0" indent="0">
              <a:spcAft>
                <a:spcPts val="1200"/>
              </a:spcAft>
              <a:buNone/>
            </a:pPr>
            <a:endParaRPr lang="en-US" u="sng" dirty="0" smtClean="0">
              <a:hlinkClick r:id="rId2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u="sng" dirty="0">
              <a:hlinkClick r:id="rId2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1500" u="sng" dirty="0" smtClean="0">
              <a:hlinkClick r:id="rId2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1500" u="sng" dirty="0" smtClean="0">
                <a:hlinkClick r:id="rId2"/>
              </a:rPr>
              <a:t>https</a:t>
            </a:r>
            <a:r>
              <a:rPr lang="en-US" sz="1500" u="sng" dirty="0">
                <a:hlinkClick r:id="rId2"/>
              </a:rPr>
              <a:t>://e-detecttb.eu/2017/10/17/romanian-team-visits-londons-findtreat</a:t>
            </a:r>
            <a:r>
              <a:rPr lang="en-US" sz="1500" u="sng" dirty="0" smtClean="0">
                <a:hlinkClick r:id="rId2"/>
              </a:rPr>
              <a:t>/</a:t>
            </a:r>
            <a:endParaRPr lang="en-US" sz="1500" u="sng" dirty="0" smtClean="0"/>
          </a:p>
          <a:p>
            <a:pPr marL="0" indent="0">
              <a:spcAft>
                <a:spcPts val="1200"/>
              </a:spcAft>
              <a:buNone/>
            </a:pPr>
            <a:r>
              <a:rPr lang="en-US" sz="1500" u="sng" dirty="0" smtClean="0">
                <a:hlinkClick r:id="rId3"/>
              </a:rPr>
              <a:t>www.marius-nasta.ro</a:t>
            </a:r>
            <a:r>
              <a:rPr lang="en-US" sz="1500" u="sng" dirty="0" smtClean="0"/>
              <a:t>  </a:t>
            </a:r>
            <a:r>
              <a:rPr lang="en-US" dirty="0" err="1" smtClean="0"/>
              <a:t>sectiunea</a:t>
            </a:r>
            <a:r>
              <a:rPr lang="en-US" dirty="0" smtClean="0"/>
              <a:t> </a:t>
            </a:r>
            <a:r>
              <a:rPr lang="en-US" dirty="0" err="1" smtClean="0"/>
              <a:t>proiecte</a:t>
            </a:r>
            <a:r>
              <a:rPr lang="en-US" dirty="0" smtClean="0"/>
              <a:t> / E-DETECT TB</a:t>
            </a:r>
            <a:endParaRPr lang="en-GB" dirty="0" smtClean="0"/>
          </a:p>
          <a:p>
            <a:pPr marL="0" indent="0">
              <a:spcAft>
                <a:spcPts val="1200"/>
              </a:spcAft>
              <a:buNone/>
            </a:pPr>
            <a:r>
              <a:rPr lang="en-GB" dirty="0" smtClean="0"/>
              <a:t>3. (Kick-off </a:t>
            </a:r>
            <a:r>
              <a:rPr lang="en-GB" dirty="0"/>
              <a:t>meeting May/June 2018)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4" y="2424953"/>
            <a:ext cx="3989294" cy="1994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82" y="2248695"/>
            <a:ext cx="2575112" cy="343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53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charset="-128"/>
              </a:rPr>
              <a:t>Partnerships: Countries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/>
          </a:p>
          <a:p>
            <a:pPr marL="685800" lvl="2" indent="0">
              <a:buNone/>
              <a:defRPr/>
            </a:pP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17247" y="4868863"/>
            <a:ext cx="3960813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Other partners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dirty="0"/>
              <a:t>ECDC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dirty="0"/>
              <a:t>WHO Europe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dirty="0"/>
              <a:t>IOM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dirty="0"/>
              <a:t>Other EC funded projects: </a:t>
            </a:r>
            <a:r>
              <a:rPr lang="en-US" dirty="0" err="1"/>
              <a:t>Hepcare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185049"/>
              </p:ext>
            </p:extLst>
          </p:nvPr>
        </p:nvGraphicFramePr>
        <p:xfrm>
          <a:off x="343647" y="1557338"/>
          <a:ext cx="4248150" cy="4988562"/>
        </p:xfrm>
        <a:graphic>
          <a:graphicData uri="http://schemas.openxmlformats.org/drawingml/2006/table">
            <a:tbl>
              <a:tblPr firstRow="1" firstCol="1" bandRow="1"/>
              <a:tblGrid>
                <a:gridCol w="3095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9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University College London (UCL)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UK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92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KNCV Tuberculosis Foundation (KNCV)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Netherlands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9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effectLst/>
                          <a:latin typeface="Times New Roman" charset="0"/>
                          <a:ea typeface="Times New Roman" charset="0"/>
                        </a:rPr>
                        <a:t>Ospedale</a:t>
                      </a: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 San Raffaele (OSR)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  <a:latin typeface="Times New Roman" charset="0"/>
                          <a:ea typeface="Times New Roman" charset="0"/>
                        </a:rPr>
                        <a:t>Italy</a:t>
                      </a:r>
                      <a:endParaRPr lang="en-US" sz="15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93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National de </a:t>
                      </a:r>
                      <a:r>
                        <a:rPr lang="en-GB" sz="1500" dirty="0" err="1">
                          <a:effectLst/>
                          <a:latin typeface="Times New Roman" charset="0"/>
                          <a:ea typeface="Times New Roman" charset="0"/>
                        </a:rPr>
                        <a:t>Pneumoftiziologie</a:t>
                      </a: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 </a:t>
                      </a:r>
                      <a:r>
                        <a:rPr lang="en-GB" sz="1500" dirty="0" err="1">
                          <a:effectLst/>
                          <a:latin typeface="Times New Roman" charset="0"/>
                          <a:ea typeface="Times New Roman" charset="0"/>
                        </a:rPr>
                        <a:t>Prof.</a:t>
                      </a: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 </a:t>
                      </a:r>
                      <a:r>
                        <a:rPr lang="en-GB" sz="1500" dirty="0" err="1">
                          <a:effectLst/>
                          <a:latin typeface="Times New Roman" charset="0"/>
                          <a:ea typeface="Times New Roman" charset="0"/>
                        </a:rPr>
                        <a:t>Dr.</a:t>
                      </a: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 Marius </a:t>
                      </a:r>
                      <a:r>
                        <a:rPr lang="en-GB" sz="1500" dirty="0" smtClean="0">
                          <a:effectLst/>
                          <a:latin typeface="Times New Roman" charset="0"/>
                          <a:ea typeface="Times New Roman" charset="0"/>
                        </a:rPr>
                        <a:t>Nasta-National TB Programme (NTPR)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Romania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9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effectLst/>
                          <a:latin typeface="Times New Roman" charset="0"/>
                          <a:ea typeface="Times New Roman" charset="0"/>
                        </a:rPr>
                        <a:t>Karolinska</a:t>
                      </a: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 Institute (KI)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  <a:latin typeface="Times New Roman" charset="0"/>
                          <a:ea typeface="Times New Roman" charset="0"/>
                        </a:rPr>
                        <a:t>Sweden</a:t>
                      </a:r>
                      <a:endParaRPr lang="en-US" sz="15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9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effectLst/>
                          <a:latin typeface="Times New Roman" charset="0"/>
                          <a:ea typeface="Times New Roman" charset="0"/>
                        </a:rPr>
                        <a:t>Universita</a:t>
                      </a: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 </a:t>
                      </a:r>
                      <a:r>
                        <a:rPr lang="en-GB" sz="1500" dirty="0" err="1">
                          <a:effectLst/>
                          <a:latin typeface="Times New Roman" charset="0"/>
                          <a:ea typeface="Times New Roman" charset="0"/>
                        </a:rPr>
                        <a:t>degli</a:t>
                      </a: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 </a:t>
                      </a:r>
                      <a:r>
                        <a:rPr lang="en-GB" sz="1500" dirty="0" err="1">
                          <a:effectLst/>
                          <a:latin typeface="Times New Roman" charset="0"/>
                          <a:ea typeface="Times New Roman" charset="0"/>
                        </a:rPr>
                        <a:t>Studi</a:t>
                      </a: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 di Brescia (UNIBS)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Italy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9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Public Health England (PHE)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UK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9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Delft imaging systems (DELFT)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Netherlands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92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effectLst/>
                          <a:latin typeface="Times New Roman" charset="0"/>
                          <a:ea typeface="Times New Roman" charset="0"/>
                        </a:rPr>
                        <a:t>Folkhälsomyndigheten</a:t>
                      </a: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-Public Health Agency Sweden (</a:t>
                      </a:r>
                      <a:r>
                        <a:rPr lang="en-GB" sz="1500" dirty="0" err="1">
                          <a:effectLst/>
                          <a:latin typeface="Times New Roman" charset="0"/>
                          <a:ea typeface="Times New Roman" charset="0"/>
                        </a:rPr>
                        <a:t>FoHM</a:t>
                      </a: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)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Sweden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9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INMI </a:t>
                      </a:r>
                      <a:r>
                        <a:rPr lang="en-GB" sz="1500" dirty="0" err="1">
                          <a:effectLst/>
                          <a:latin typeface="Times New Roman" charset="0"/>
                          <a:ea typeface="Times New Roman" charset="0"/>
                        </a:rPr>
                        <a:t>Spallanzani</a:t>
                      </a: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, Rome (INMI)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Italy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59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Health Strategies Programme Centre-National TB Programme (HSPC)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  <a:latin typeface="Times New Roman" charset="0"/>
                          <a:ea typeface="Times New Roman" charset="0"/>
                        </a:rPr>
                        <a:t>Bulgaria</a:t>
                      </a:r>
                      <a:endParaRPr lang="en-US" sz="15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60" y="1379538"/>
            <a:ext cx="43815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826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1581150"/>
            <a:ext cx="8275205" cy="4595812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We discussed baseline data describing the current situation (characteristics of TB in risk groups, incidence and trends) and intention to submit it as a scientific paper</a:t>
            </a:r>
            <a:r>
              <a:rPr lang="en-GB" dirty="0" smtClean="0"/>
              <a:t>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We agreed to screen the first 3 months in prisons only.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The National Prison Authority has signed an </a:t>
            </a:r>
            <a:r>
              <a:rPr lang="en-GB" dirty="0" smtClean="0"/>
              <a:t>agreement (to allow access in all penitentiaries in Romania, in the project we have only the southern part of the </a:t>
            </a:r>
            <a:r>
              <a:rPr lang="en-GB" smtClean="0"/>
              <a:t>country included).</a:t>
            </a:r>
            <a:endParaRPr lang="en-GB" dirty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67401" cy="1095885"/>
          </a:xfrm>
        </p:spPr>
        <p:txBody>
          <a:bodyPr/>
          <a:lstStyle/>
          <a:p>
            <a:r>
              <a:rPr lang="en-GB" b="1" dirty="0"/>
              <a:t>4.3 Selection screening sites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217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67401" cy="1095885"/>
          </a:xfrm>
        </p:spPr>
        <p:txBody>
          <a:bodyPr/>
          <a:lstStyle/>
          <a:p>
            <a:r>
              <a:rPr lang="en-GB" b="1" dirty="0"/>
              <a:t>4.3 Selection screening sites 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056438" y="1455836"/>
            <a:ext cx="2087562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dirty="0"/>
              <a:t>- 41 county prisons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dirty="0"/>
              <a:t>- 2 in </a:t>
            </a:r>
            <a:r>
              <a:rPr lang="en-US" altLang="en-US" sz="2400" dirty="0" err="1"/>
              <a:t>Bucuresti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Jilava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Rahova</a:t>
            </a:r>
            <a:r>
              <a:rPr lang="en-US" altLang="en-US" sz="2400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dirty="0"/>
              <a:t>Prison information: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dirty="0" smtClean="0">
                <a:hlinkClick r:id="rId2"/>
              </a:rPr>
              <a:t>anp.gov.ro</a:t>
            </a:r>
            <a:r>
              <a:rPr lang="en-US" altLang="en-US" sz="2400" dirty="0" smtClean="0"/>
              <a:t> </a:t>
            </a:r>
          </a:p>
          <a:p>
            <a:pPr marL="0" indent="0">
              <a:buNone/>
            </a:pPr>
            <a:r>
              <a:rPr lang="en-US" altLang="en-US" sz="1200" dirty="0" smtClean="0"/>
              <a:t>(</a:t>
            </a:r>
            <a:r>
              <a:rPr lang="en-US" sz="1200" dirty="0" err="1"/>
              <a:t>Astăzi</a:t>
            </a:r>
            <a:r>
              <a:rPr lang="en-US" sz="1200" dirty="0"/>
              <a:t> </a:t>
            </a:r>
            <a:r>
              <a:rPr lang="en-US" sz="1200" b="1" dirty="0" smtClean="0"/>
              <a:t>14/03/2018</a:t>
            </a:r>
            <a:r>
              <a:rPr lang="en-US" sz="1200" dirty="0"/>
              <a:t> </a:t>
            </a:r>
            <a:r>
              <a:rPr lang="en-US" sz="1200" dirty="0" err="1"/>
              <a:t>sunt</a:t>
            </a:r>
            <a:r>
              <a:rPr lang="en-US" sz="1200" dirty="0"/>
              <a:t>: 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b="1" dirty="0" smtClean="0"/>
              <a:t>22960</a:t>
            </a:r>
            <a:r>
              <a:rPr lang="en-US" sz="1200" dirty="0"/>
              <a:t> </a:t>
            </a:r>
            <a:r>
              <a:rPr lang="en-US" sz="1200" dirty="0" err="1"/>
              <a:t>persoane</a:t>
            </a:r>
            <a:r>
              <a:rPr lang="en-US" sz="1200" dirty="0"/>
              <a:t> private de </a:t>
            </a:r>
            <a:r>
              <a:rPr lang="en-US" sz="1200" dirty="0" err="1"/>
              <a:t>libertate</a:t>
            </a:r>
            <a:r>
              <a:rPr lang="en-US" altLang="en-US" sz="1200" dirty="0" smtClean="0"/>
              <a:t>)</a:t>
            </a:r>
            <a:endParaRPr lang="en-US" altLang="en-US" sz="12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527273"/>
            <a:ext cx="6810375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692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255"/>
            <a:ext cx="4010400" cy="5652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07741"/>
            <a:ext cx="9051637" cy="225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1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1581150"/>
            <a:ext cx="8275205" cy="4595812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dirty="0" smtClean="0"/>
              <a:t>4. Screening </a:t>
            </a:r>
            <a:r>
              <a:rPr lang="en-GB" dirty="0"/>
              <a:t>IDUs and homeless persons will start late </a:t>
            </a:r>
            <a:r>
              <a:rPr lang="en-GB" dirty="0" smtClean="0"/>
              <a:t>2018 </a:t>
            </a:r>
            <a:r>
              <a:rPr lang="en-GB" dirty="0"/>
              <a:t>and will be more challenging!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GB" dirty="0" smtClean="0"/>
              <a:t>5. Ethics</a:t>
            </a:r>
            <a:r>
              <a:rPr lang="en-GB" dirty="0"/>
              <a:t>: we will ask clients for permission to use data for programmatic evaluation and studies (the consent will be documented in the IT-system).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67401" cy="1095885"/>
          </a:xfrm>
        </p:spPr>
        <p:txBody>
          <a:bodyPr/>
          <a:lstStyle/>
          <a:p>
            <a:r>
              <a:rPr lang="en-GB" b="1" dirty="0"/>
              <a:t>4.3 Selection screening sites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64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1581150"/>
            <a:ext cx="8275205" cy="4595812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Patients with abnormal CAD4TB score will be requested to produce sputum for </a:t>
            </a:r>
            <a:r>
              <a:rPr lang="en-GB" dirty="0" err="1"/>
              <a:t>GeneXpert</a:t>
            </a:r>
            <a:r>
              <a:rPr lang="en-GB" dirty="0"/>
              <a:t> </a:t>
            </a:r>
            <a:r>
              <a:rPr lang="en-GB" b="1" u="sng" dirty="0"/>
              <a:t>and</a:t>
            </a:r>
            <a:r>
              <a:rPr lang="en-GB" dirty="0"/>
              <a:t> for liquid culture (MGIT/LJ) allowing us to evaluate this algorithm.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DELFT will do a verification procedure to set the threshold.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Romanian pulmonologists will evaluate all CAD4TB abnormal CXRs and decide on the diagnostic pathway (=individual case management).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Dutch TB experts will read both CAD4TB normal and abnormal CXRs (blinded and anonymous) to assess the validity/accuracy of CAD4TB in identifying ‘presumptive TB cases’ in specific risk groups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67401" cy="1095885"/>
          </a:xfrm>
        </p:spPr>
        <p:txBody>
          <a:bodyPr/>
          <a:lstStyle/>
          <a:p>
            <a:r>
              <a:rPr lang="en-GB" b="1" dirty="0"/>
              <a:t>4.4 Quality control (</a:t>
            </a:r>
            <a:r>
              <a:rPr lang="en-GB" b="1" dirty="0" smtClean="0"/>
              <a:t>Gerard de Vries)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7852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1581150"/>
            <a:ext cx="8275205" cy="4595812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Involvement CSOs (ARAS, </a:t>
            </a:r>
            <a:r>
              <a:rPr lang="en-US" dirty="0" err="1"/>
              <a:t>Carusel</a:t>
            </a:r>
            <a:r>
              <a:rPr lang="en-US" dirty="0"/>
              <a:t> </a:t>
            </a:r>
            <a:r>
              <a:rPr lang="en-US" dirty="0" err="1" smtClean="0"/>
              <a:t>Assocation</a:t>
            </a:r>
            <a:r>
              <a:rPr lang="en-US" dirty="0" smtClean="0"/>
              <a:t>) </a:t>
            </a:r>
            <a:r>
              <a:rPr lang="en-US" dirty="0"/>
              <a:t>and peers – Success will depend on Partnership working across traditional professional / geographical and administrative </a:t>
            </a:r>
            <a:r>
              <a:rPr lang="en-US" dirty="0" smtClean="0"/>
              <a:t>boundaries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67401" cy="1095885"/>
          </a:xfrm>
        </p:spPr>
        <p:txBody>
          <a:bodyPr/>
          <a:lstStyle/>
          <a:p>
            <a:r>
              <a:rPr lang="en-GB" b="1" dirty="0"/>
              <a:t>4.5 Strengthened care integration (</a:t>
            </a:r>
            <a:r>
              <a:rPr lang="en-GB" b="1" dirty="0" smtClean="0"/>
              <a:t>Al Story)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148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1581150"/>
            <a:ext cx="8275205" cy="4595812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We experienced long delay due to </a:t>
            </a:r>
            <a:r>
              <a:rPr lang="en-GB" dirty="0" smtClean="0"/>
              <a:t>change in national procurement legislation, and a longer than expected tender </a:t>
            </a:r>
            <a:r>
              <a:rPr lang="en-GB" dirty="0"/>
              <a:t>process for the mobile health unit which took &gt;½ year.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Difficulties to organise transfer of goods between partners, i.e. X-ray equipment from DELFT to Marius </a:t>
            </a:r>
            <a:r>
              <a:rPr lang="en-GB" dirty="0" err="1"/>
              <a:t>Nasta</a:t>
            </a:r>
            <a:r>
              <a:rPr lang="en-GB" dirty="0"/>
              <a:t> (transfer ownership, govt tax).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Time lines (Gantt chart) are much depending on building the truck and equipping it with X-ray equipment, IT, </a:t>
            </a:r>
            <a:r>
              <a:rPr lang="en-GB" dirty="0" err="1"/>
              <a:t>GeneXpert</a:t>
            </a:r>
            <a:r>
              <a:rPr lang="en-GB" dirty="0"/>
              <a:t>, etc.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IT software for screening and client management was not budgeted. It will be developed in Microsoft Access® by UCL (Dee).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67401" cy="1095885"/>
          </a:xfrm>
        </p:spPr>
        <p:txBody>
          <a:bodyPr/>
          <a:lstStyle/>
          <a:p>
            <a:r>
              <a:rPr lang="en-GB" b="1" dirty="0"/>
              <a:t>Challenges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57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Achievements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sz="2400" dirty="0" smtClean="0">
                <a:solidFill>
                  <a:srgbClr val="0C0C0C"/>
                </a:solidFill>
                <a:latin typeface="Calibri" charset="0"/>
                <a:sym typeface="Wingdings" charset="0"/>
              </a:rPr>
              <a:t>The Mobile X-ray Unit is build and equipped for screening (X-ray, </a:t>
            </a:r>
            <a:r>
              <a:rPr lang="en-US" sz="2400" dirty="0" err="1" smtClean="0">
                <a:solidFill>
                  <a:srgbClr val="0C0C0C"/>
                </a:solidFill>
                <a:latin typeface="Calibri" charset="0"/>
                <a:sym typeface="Wingdings" charset="0"/>
              </a:rPr>
              <a:t>Genexpert</a:t>
            </a:r>
            <a:r>
              <a:rPr lang="en-US" sz="2400" dirty="0" smtClean="0">
                <a:solidFill>
                  <a:srgbClr val="0C0C0C"/>
                </a:solidFill>
                <a:latin typeface="Calibri" charset="0"/>
                <a:sym typeface="Wingdings" charset="0"/>
              </a:rPr>
              <a:t>);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GB" sz="2400" dirty="0" smtClean="0"/>
              <a:t>Training pulmonologist on screening and CAD4TB (4-6 May 2017);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GB" sz="2400" dirty="0" smtClean="0"/>
              <a:t>Field visit to </a:t>
            </a:r>
            <a:r>
              <a:rPr lang="en-GB" sz="2400" dirty="0" err="1" smtClean="0"/>
              <a:t>Find&amp;Treat</a:t>
            </a:r>
            <a:r>
              <a:rPr lang="en-GB" sz="2400" dirty="0" smtClean="0"/>
              <a:t> team in London (28 August – 2 September 2017);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GB" sz="2400" dirty="0" smtClean="0"/>
              <a:t>Partnership agreements signed with institutions and NGOs to facilitate access to the targeted vulnerable groups: National Administration for Penitentiaries for prisoners, ARAS for IDUs, CARUSEL for </a:t>
            </a:r>
            <a:r>
              <a:rPr lang="en-GB" sz="2400" dirty="0" err="1" smtClean="0"/>
              <a:t>Rroma</a:t>
            </a:r>
            <a:r>
              <a:rPr lang="en-GB" sz="2400" dirty="0" smtClean="0"/>
              <a:t> population.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0C0C0C"/>
              </a:solidFill>
              <a:latin typeface="Calibri" charset="0"/>
              <a:sym typeface="Wingdings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C0C0C"/>
                </a:solidFill>
                <a:latin typeface="Calibri" charset="0"/>
                <a:sym typeface="Wingdings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8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 smtClean="0">
                <a:ea typeface="ＭＳ Ｐゴシック" charset="-128"/>
              </a:rPr>
              <a:t>Objectives of E-DETECT TB project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spcBef>
                <a:spcPct val="0"/>
              </a:spcBef>
              <a:buFontTx/>
              <a:buAutoNum type="arabicPeriod"/>
            </a:pPr>
            <a:r>
              <a:rPr lang="en-GB" altLang="en-US" sz="1700" dirty="0">
                <a:ea typeface="ＭＳ Ｐゴシック" charset="-128"/>
              </a:rPr>
              <a:t>To ensure </a:t>
            </a:r>
            <a:r>
              <a:rPr lang="en-GB" altLang="en-US" sz="1700" b="1" dirty="0">
                <a:ea typeface="ＭＳ Ｐゴシック" charset="-128"/>
              </a:rPr>
              <a:t>early diagnosis </a:t>
            </a:r>
            <a:r>
              <a:rPr lang="en-GB" altLang="en-US" sz="1700" dirty="0">
                <a:ea typeface="ＭＳ Ｐゴシック" charset="-128"/>
              </a:rPr>
              <a:t>in vulnerable </a:t>
            </a:r>
            <a:r>
              <a:rPr lang="en-GB" altLang="en-US" sz="1700" dirty="0" smtClean="0">
                <a:ea typeface="ＭＳ Ｐゴシック" charset="-128"/>
              </a:rPr>
              <a:t>populations - </a:t>
            </a:r>
            <a:r>
              <a:rPr lang="en-GB" altLang="en-US" sz="1700" dirty="0">
                <a:ea typeface="ＭＳ Ｐゴシック" charset="-128"/>
              </a:rPr>
              <a:t>defined as </a:t>
            </a:r>
            <a:r>
              <a:rPr lang="en-GB" altLang="en-US" sz="1700" b="1" dirty="0">
                <a:ea typeface="ＭＳ Ｐゴシック" charset="-128"/>
              </a:rPr>
              <a:t>homeless individuals, Roma, those with a history of drug use</a:t>
            </a:r>
            <a:r>
              <a:rPr lang="en-GB" altLang="en-US" sz="1700" dirty="0">
                <a:ea typeface="ＭＳ Ｐゴシック" charset="-128"/>
              </a:rPr>
              <a:t> within the </a:t>
            </a:r>
            <a:r>
              <a:rPr lang="en-GB" altLang="en-US" sz="1700" b="1" dirty="0">
                <a:ea typeface="ＭＳ Ｐゴシック" charset="-128"/>
              </a:rPr>
              <a:t>community, and </a:t>
            </a:r>
            <a:r>
              <a:rPr lang="en-GB" altLang="en-US" sz="1700" b="1" dirty="0" smtClean="0">
                <a:ea typeface="ＭＳ Ｐゴシック" charset="-128"/>
              </a:rPr>
              <a:t>prisoners -</a:t>
            </a:r>
            <a:r>
              <a:rPr lang="en-GB" altLang="en-US" sz="1700" dirty="0" smtClean="0">
                <a:ea typeface="ＭＳ Ｐゴシック" charset="-128"/>
              </a:rPr>
              <a:t> </a:t>
            </a:r>
            <a:r>
              <a:rPr lang="en-GB" altLang="en-US" sz="1700" dirty="0">
                <a:ea typeface="ＭＳ Ｐゴシック" charset="-128"/>
              </a:rPr>
              <a:t>in two high incidence European countries (Romania and Bulgaria). </a:t>
            </a:r>
          </a:p>
          <a:p>
            <a:pPr marL="457200" indent="-457200">
              <a:spcBef>
                <a:spcPct val="0"/>
              </a:spcBef>
              <a:buFontTx/>
              <a:buAutoNum type="arabicPeriod"/>
            </a:pPr>
            <a:endParaRPr lang="en-GB" altLang="en-US" sz="1700" dirty="0">
              <a:ea typeface="ＭＳ Ｐゴシック" charset="-128"/>
            </a:endParaRPr>
          </a:p>
          <a:p>
            <a:pPr marL="457200" indent="-457200">
              <a:spcBef>
                <a:spcPct val="0"/>
              </a:spcBef>
              <a:buFontTx/>
              <a:buAutoNum type="arabicPeriod"/>
            </a:pPr>
            <a:r>
              <a:rPr lang="en-GB" altLang="en-US" sz="1700" dirty="0">
                <a:ea typeface="ＭＳ Ｐゴシック" charset="-128"/>
              </a:rPr>
              <a:t>To strengthen</a:t>
            </a:r>
            <a:r>
              <a:rPr lang="en-GB" altLang="en-US" sz="1700" b="1" dirty="0">
                <a:ea typeface="ＭＳ Ｐゴシック" charset="-128"/>
              </a:rPr>
              <a:t> care integration using an outreach strategy within the same vulnerable populations in Romania </a:t>
            </a:r>
            <a:endParaRPr lang="en-GB" altLang="en-US" sz="1700" dirty="0">
              <a:ea typeface="ＭＳ Ｐゴシック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altLang="en-US" sz="1700" dirty="0" smtClean="0">
                <a:ea typeface="ＭＳ Ｐゴシック" charset="-128"/>
              </a:rPr>
              <a:t>To </a:t>
            </a:r>
            <a:r>
              <a:rPr lang="en-GB" altLang="en-US" sz="1700" dirty="0">
                <a:ea typeface="ＭＳ Ｐゴシック" charset="-128"/>
              </a:rPr>
              <a:t>evaluate approaches for </a:t>
            </a:r>
            <a:r>
              <a:rPr lang="en-GB" altLang="en-US" sz="1700" b="1" dirty="0">
                <a:ea typeface="ＭＳ Ｐゴシック" charset="-128"/>
              </a:rPr>
              <a:t>migrant TB detection</a:t>
            </a:r>
            <a:r>
              <a:rPr lang="en-GB" altLang="en-US" sz="1700" dirty="0">
                <a:ea typeface="ＭＳ Ｐゴシック" charset="-128"/>
              </a:rPr>
              <a:t> and improve European </a:t>
            </a:r>
            <a:r>
              <a:rPr lang="en-GB" altLang="en-US" sz="1700" b="1" dirty="0">
                <a:ea typeface="ＭＳ Ｐゴシック" charset="-128"/>
              </a:rPr>
              <a:t>cross-border management</a:t>
            </a:r>
            <a:r>
              <a:rPr lang="en-GB" altLang="en-US" sz="1700" dirty="0">
                <a:ea typeface="ＭＳ Ｐゴシック" charset="-128"/>
              </a:rPr>
              <a:t> by:</a:t>
            </a:r>
            <a:endParaRPr lang="en-US" altLang="en-US" sz="1700" dirty="0">
              <a:ea typeface="ＭＳ Ｐゴシック" charset="-128"/>
            </a:endParaRPr>
          </a:p>
          <a:p>
            <a:pPr lvl="1"/>
            <a:r>
              <a:rPr lang="en-GB" altLang="en-US" sz="1700" b="1" dirty="0">
                <a:ea typeface="ＭＳ Ｐゴシック" charset="-128"/>
              </a:rPr>
              <a:t>early detection and care integration</a:t>
            </a:r>
            <a:r>
              <a:rPr lang="en-GB" altLang="en-US" sz="1700" dirty="0">
                <a:ea typeface="ＭＳ Ｐゴシック" charset="-128"/>
              </a:rPr>
              <a:t> in individuals arriving via the Mediterranean sea in Italy using innovative molecular testing at immigration reception centres and novel latent TB tests. </a:t>
            </a:r>
            <a:endParaRPr lang="en-US" altLang="en-US" sz="1700" dirty="0">
              <a:ea typeface="ＭＳ Ｐゴシック" charset="-128"/>
            </a:endParaRPr>
          </a:p>
          <a:p>
            <a:pPr lvl="1"/>
            <a:r>
              <a:rPr lang="en-GB" altLang="en-US" sz="1700" dirty="0">
                <a:ea typeface="ＭＳ Ｐゴシック" charset="-128"/>
              </a:rPr>
              <a:t>collating, analysing and evaluating multi country data on TB in </a:t>
            </a:r>
            <a:r>
              <a:rPr lang="en-GB" altLang="en-US" sz="1700" b="1" dirty="0">
                <a:ea typeface="ＭＳ Ｐゴシック" charset="-128"/>
              </a:rPr>
              <a:t>migrants</a:t>
            </a:r>
            <a:r>
              <a:rPr lang="en-GB" altLang="en-US" sz="1700" dirty="0">
                <a:ea typeface="ＭＳ Ｐゴシック" charset="-128"/>
              </a:rPr>
              <a:t> to low incidence countries to inform effective strategies.</a:t>
            </a:r>
          </a:p>
          <a:p>
            <a:pPr lvl="1"/>
            <a:r>
              <a:rPr lang="en-GB" altLang="en-US" sz="1700" dirty="0">
                <a:ea typeface="ＭＳ Ｐゴシック" charset="-128"/>
              </a:rPr>
              <a:t>ensuring </a:t>
            </a:r>
            <a:r>
              <a:rPr lang="en-GB" altLang="en-US" sz="1700" b="1" dirty="0">
                <a:ea typeface="ＭＳ Ｐゴシック" charset="-128"/>
              </a:rPr>
              <a:t>cross-border</a:t>
            </a:r>
            <a:r>
              <a:rPr lang="en-GB" altLang="en-US" sz="1700" dirty="0">
                <a:ea typeface="ＭＳ Ｐゴシック" charset="-128"/>
              </a:rPr>
              <a:t> transfer of information and referral of </a:t>
            </a:r>
            <a:r>
              <a:rPr lang="en-GB" altLang="en-US" sz="1700" dirty="0" smtClean="0">
                <a:ea typeface="ＭＳ Ｐゴシック" charset="-128"/>
              </a:rPr>
              <a:t>patients</a:t>
            </a:r>
          </a:p>
          <a:p>
            <a:pPr marL="342900" lvl="1" indent="-342900">
              <a:spcBef>
                <a:spcPts val="750"/>
              </a:spcBef>
              <a:buAutoNum type="arabicPeriod" startAt="4"/>
            </a:pPr>
            <a:r>
              <a:rPr lang="en-GB" altLang="en-US" sz="1700" dirty="0" smtClean="0">
                <a:ea typeface="ＭＳ Ｐゴシック" charset="-128"/>
              </a:rPr>
              <a:t>To </a:t>
            </a:r>
            <a:r>
              <a:rPr lang="en-GB" altLang="en-US" sz="1700" dirty="0">
                <a:ea typeface="ＭＳ Ｐゴシック" charset="-128"/>
              </a:rPr>
              <a:t>support the development of action plans in member states by adapting best </a:t>
            </a:r>
            <a:r>
              <a:rPr lang="en-GB" altLang="en-US" sz="1700" dirty="0" smtClean="0">
                <a:ea typeface="ＭＳ Ｐゴシック" charset="-128"/>
              </a:rPr>
              <a:t>  practice approaches. </a:t>
            </a:r>
          </a:p>
          <a:p>
            <a:pPr marL="0" lvl="1" indent="0">
              <a:spcBef>
                <a:spcPts val="750"/>
              </a:spcBef>
              <a:buNone/>
            </a:pPr>
            <a:endParaRPr lang="en-GB" altLang="en-US" sz="17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4873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199" y="1600200"/>
          <a:ext cx="8406063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1898650" y="5322888"/>
            <a:ext cx="5267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000000"/>
                </a:solidFill>
                <a:latin typeface="Cambria" charset="0"/>
              </a:rPr>
              <a:t>Evaluation : WP 3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882650" y="1600200"/>
            <a:ext cx="7377113" cy="903288"/>
          </a:xfrm>
          <a:prstGeom prst="leftRightArrow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484" name="TextBox 8"/>
          <p:cNvSpPr txBox="1">
            <a:spLocks noChangeArrowheads="1"/>
          </p:cNvSpPr>
          <p:nvPr/>
        </p:nvSpPr>
        <p:spPr bwMode="auto">
          <a:xfrm>
            <a:off x="1898650" y="1836738"/>
            <a:ext cx="5267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000000"/>
                </a:solidFill>
                <a:latin typeface="Cambria" charset="0"/>
              </a:rPr>
              <a:t>Coordination : WP 1</a:t>
            </a:r>
          </a:p>
        </p:txBody>
      </p:sp>
      <p:sp>
        <p:nvSpPr>
          <p:cNvPr id="10" name="Left-Right Arrow 9"/>
          <p:cNvSpPr/>
          <p:nvPr/>
        </p:nvSpPr>
        <p:spPr>
          <a:xfrm>
            <a:off x="914400" y="2576513"/>
            <a:ext cx="7377113" cy="903287"/>
          </a:xfrm>
          <a:prstGeom prst="leftRightArrow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486" name="TextBox 10"/>
          <p:cNvSpPr txBox="1">
            <a:spLocks noChangeArrowheads="1"/>
          </p:cNvSpPr>
          <p:nvPr/>
        </p:nvSpPr>
        <p:spPr bwMode="auto">
          <a:xfrm>
            <a:off x="1497013" y="2778125"/>
            <a:ext cx="64976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000000"/>
                </a:solidFill>
                <a:latin typeface="Cambria" charset="0"/>
              </a:rPr>
              <a:t>Dissemination : WP 2 </a:t>
            </a:r>
          </a:p>
        </p:txBody>
      </p:sp>
      <p:sp>
        <p:nvSpPr>
          <p:cNvPr id="20487" name="TextBox 1"/>
          <p:cNvSpPr txBox="1">
            <a:spLocks noChangeArrowheads="1"/>
          </p:cNvSpPr>
          <p:nvPr/>
        </p:nvSpPr>
        <p:spPr bwMode="auto">
          <a:xfrm>
            <a:off x="6858000" y="3662363"/>
            <a:ext cx="20050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000000"/>
                </a:solidFill>
              </a:rPr>
              <a:t>WP 7: Strengthening national programmes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52963" y="3729038"/>
            <a:ext cx="1911350" cy="12573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noFill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58000" y="3686175"/>
            <a:ext cx="1965325" cy="13620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noFill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90800" y="3729038"/>
            <a:ext cx="1911350" cy="12573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noFill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41338" y="3665538"/>
            <a:ext cx="1911350" cy="12573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noFill/>
            </a:endParaRPr>
          </a:p>
        </p:txBody>
      </p:sp>
      <p:cxnSp>
        <p:nvCxnSpPr>
          <p:cNvPr id="18" name="Elbow Connector 17"/>
          <p:cNvCxnSpPr>
            <a:stCxn id="3" idx="0"/>
            <a:endCxn id="13" idx="0"/>
          </p:cNvCxnSpPr>
          <p:nvPr/>
        </p:nvCxnSpPr>
        <p:spPr>
          <a:xfrm rot="16200000" flipV="1">
            <a:off x="4577557" y="2697956"/>
            <a:ext cx="12700" cy="2062163"/>
          </a:xfrm>
          <a:prstGeom prst="bentConnector3">
            <a:avLst>
              <a:gd name="adj1" fmla="val 180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2" idx="2"/>
          </p:cNvCxnSpPr>
          <p:nvPr/>
        </p:nvCxnSpPr>
        <p:spPr>
          <a:xfrm rot="5400000" flipH="1">
            <a:off x="4566444" y="1774031"/>
            <a:ext cx="168275" cy="6380163"/>
          </a:xfrm>
          <a:prstGeom prst="bentConnector4">
            <a:avLst>
              <a:gd name="adj1" fmla="val -135568"/>
              <a:gd name="adj2" fmla="val 10002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3" idx="2"/>
          </p:cNvCxnSpPr>
          <p:nvPr/>
        </p:nvCxnSpPr>
        <p:spPr>
          <a:xfrm>
            <a:off x="3546475" y="4986338"/>
            <a:ext cx="6350" cy="241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83238" y="4994275"/>
            <a:ext cx="6350" cy="241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6" name="Title 1"/>
          <p:cNvSpPr txBox="1">
            <a:spLocks/>
          </p:cNvSpPr>
          <p:nvPr/>
        </p:nvSpPr>
        <p:spPr bwMode="auto">
          <a:xfrm>
            <a:off x="650875" y="805657"/>
            <a:ext cx="620712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 smtClean="0">
                <a:solidFill>
                  <a:schemeClr val="tx2"/>
                </a:solidFill>
                <a:latin typeface="+mj-lt"/>
              </a:rPr>
              <a:t>Work </a:t>
            </a:r>
            <a:r>
              <a:rPr lang="en-GB" altLang="en-US" sz="4400" dirty="0">
                <a:solidFill>
                  <a:schemeClr val="tx2"/>
                </a:solidFill>
                <a:latin typeface="+mj-lt"/>
              </a:rPr>
              <a:t>Packages</a:t>
            </a:r>
            <a:r>
              <a:rPr lang="en-GB" altLang="en-US" sz="4400" dirty="0">
                <a:solidFill>
                  <a:schemeClr val="tx2"/>
                </a:solidFill>
                <a:latin typeface="+mn-lt"/>
              </a:rPr>
              <a:t/>
            </a:r>
            <a:br>
              <a:rPr lang="en-GB" altLang="en-US" sz="4400" dirty="0">
                <a:solidFill>
                  <a:schemeClr val="tx2"/>
                </a:solidFill>
                <a:latin typeface="+mn-lt"/>
              </a:rPr>
            </a:br>
            <a:endParaRPr lang="en-GB" altLang="en-US" sz="44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99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Budget 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486047"/>
              </p:ext>
            </p:extLst>
          </p:nvPr>
        </p:nvGraphicFramePr>
        <p:xfrm>
          <a:off x="452717" y="1860172"/>
          <a:ext cx="8520955" cy="3917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3169">
                  <a:extLst>
                    <a:ext uri="{9D8B030D-6E8A-4147-A177-3AD203B41FA5}">
                      <a16:colId xmlns:a16="http://schemas.microsoft.com/office/drawing/2014/main" val="166781981"/>
                    </a:ext>
                  </a:extLst>
                </a:gridCol>
                <a:gridCol w="1839262">
                  <a:extLst>
                    <a:ext uri="{9D8B030D-6E8A-4147-A177-3AD203B41FA5}">
                      <a16:colId xmlns:a16="http://schemas.microsoft.com/office/drawing/2014/main" val="685166763"/>
                    </a:ext>
                  </a:extLst>
                </a:gridCol>
                <a:gridCol w="1839262">
                  <a:extLst>
                    <a:ext uri="{9D8B030D-6E8A-4147-A177-3AD203B41FA5}">
                      <a16:colId xmlns:a16="http://schemas.microsoft.com/office/drawing/2014/main" val="2680481085"/>
                    </a:ext>
                  </a:extLst>
                </a:gridCol>
                <a:gridCol w="1839262">
                  <a:extLst>
                    <a:ext uri="{9D8B030D-6E8A-4147-A177-3AD203B41FA5}">
                      <a16:colId xmlns:a16="http://schemas.microsoft.com/office/drawing/2014/main" val="1929112067"/>
                    </a:ext>
                  </a:extLst>
                </a:gridCol>
              </a:tblGrid>
              <a:tr h="5878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</a:rPr>
                        <a:t>CONSORTIUM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Total eligible costs 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Maximum grant amount 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% of total eligible costs funded by the EU 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81526536"/>
                  </a:ext>
                </a:extLst>
              </a:tr>
              <a:tr h="3225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 (I) 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 (II) 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 (III) 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092233065"/>
                  </a:ext>
                </a:extLst>
              </a:tr>
              <a:tr h="249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01-UCL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780,682.70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571,535.00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73.21%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371451336"/>
                  </a:ext>
                </a:extLst>
              </a:tr>
              <a:tr h="249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02-KNCV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180,523.98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166,153.00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92.04%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905223640"/>
                  </a:ext>
                </a:extLst>
              </a:tr>
              <a:tr h="249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03-OSR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376,918.20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220,591.00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58.52%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436157091"/>
                  </a:ext>
                </a:extLst>
              </a:tr>
              <a:tr h="249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04-NTPR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€                          970,449.34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€                          358,380.00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36.93%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647857857"/>
                  </a:ext>
                </a:extLst>
              </a:tr>
              <a:tr h="249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05-KI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242,890.00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145,734.00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328327762"/>
                  </a:ext>
                </a:extLst>
              </a:tr>
              <a:tr h="249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06-UNIBS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116,351.80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  69,550.00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59.78%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48485718"/>
                  </a:ext>
                </a:extLst>
              </a:tr>
              <a:tr h="249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07-DH PHE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  95,991.84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  76,072.00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79.25%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735943151"/>
                  </a:ext>
                </a:extLst>
              </a:tr>
              <a:tr h="249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08-DELFT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268,891.00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167,666.00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62.35%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855052165"/>
                  </a:ext>
                </a:extLst>
              </a:tr>
              <a:tr h="249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09-FoHM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  10,700.00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     5,000.00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46.73%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985268440"/>
                  </a:ext>
                </a:extLst>
              </a:tr>
              <a:tr h="249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10-INMI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120,696.00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  67,196.00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55.67%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421810808"/>
                  </a:ext>
                </a:extLst>
              </a:tr>
              <a:tr h="254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11-HSPC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     4,868.50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€                               4,868.00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99.99%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280025147"/>
                  </a:ext>
                </a:extLst>
              </a:tr>
              <a:tr h="254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€ TOTAL / % AVERAGES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€                      3,168,963.36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€                      1,852,745.00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58.47%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634543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741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1581150"/>
            <a:ext cx="8275205" cy="4595812"/>
          </a:xfrm>
        </p:spPr>
        <p:txBody>
          <a:bodyPr>
            <a:noAutofit/>
          </a:bodyPr>
          <a:lstStyle/>
          <a:p>
            <a:r>
              <a:rPr lang="en-US" altLang="en-US" dirty="0"/>
              <a:t>To </a:t>
            </a:r>
            <a:r>
              <a:rPr lang="en-US" altLang="en-US" b="1" dirty="0"/>
              <a:t>ensure</a:t>
            </a:r>
            <a:r>
              <a:rPr lang="en-US" altLang="en-US" dirty="0"/>
              <a:t> </a:t>
            </a:r>
            <a:r>
              <a:rPr lang="en-US" altLang="en-US" b="1" dirty="0"/>
              <a:t>early diagnosis </a:t>
            </a:r>
            <a:r>
              <a:rPr lang="en-US" altLang="en-US" dirty="0"/>
              <a:t>in vulnerable populations in Romania and Bulgaria, </a:t>
            </a:r>
            <a:r>
              <a:rPr lang="en-US" altLang="en-US" dirty="0" smtClean="0"/>
              <a:t>such as:</a:t>
            </a:r>
            <a:endParaRPr lang="en-US" altLang="en-US" dirty="0"/>
          </a:p>
          <a:p>
            <a:pPr lvl="1"/>
            <a:r>
              <a:rPr lang="en-US" altLang="en-US" sz="2100" b="1" dirty="0"/>
              <a:t>Homeless individuals</a:t>
            </a:r>
          </a:p>
          <a:p>
            <a:pPr lvl="1"/>
            <a:r>
              <a:rPr lang="en-US" altLang="en-US" sz="2100" b="1" dirty="0"/>
              <a:t>Roma population</a:t>
            </a:r>
          </a:p>
          <a:p>
            <a:pPr lvl="1"/>
            <a:r>
              <a:rPr lang="en-US" altLang="en-US" sz="2100" b="1" dirty="0" smtClean="0"/>
              <a:t>Injecting drug users</a:t>
            </a:r>
            <a:endParaRPr lang="en-US" altLang="en-US" sz="2100" b="1" dirty="0"/>
          </a:p>
          <a:p>
            <a:pPr lvl="1">
              <a:spcAft>
                <a:spcPts val="1200"/>
              </a:spcAft>
            </a:pPr>
            <a:r>
              <a:rPr lang="en-US" altLang="en-US" sz="2100" b="1" dirty="0"/>
              <a:t>Prisoners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To </a:t>
            </a:r>
            <a:r>
              <a:rPr lang="en-US" altLang="en-US" b="1" dirty="0"/>
              <a:t>strengthen</a:t>
            </a:r>
            <a:r>
              <a:rPr lang="en-US" altLang="en-US" dirty="0"/>
              <a:t> </a:t>
            </a:r>
            <a:r>
              <a:rPr lang="en-US" altLang="en-US" b="1" dirty="0"/>
              <a:t>care integration </a:t>
            </a:r>
            <a:r>
              <a:rPr lang="en-US" altLang="en-US" dirty="0"/>
              <a:t>using an outreach strategy within the same vulnerable populations in Romania by providing a one-stop “shop” approach.</a:t>
            </a:r>
          </a:p>
          <a:p>
            <a:pPr>
              <a:spcAft>
                <a:spcPts val="1200"/>
              </a:spcAft>
            </a:pPr>
            <a:r>
              <a:rPr lang="en-US" dirty="0"/>
              <a:t>This will be done by an </a:t>
            </a:r>
            <a:r>
              <a:rPr lang="en-US" b="1" dirty="0"/>
              <a:t>outreach mobile digital x-ray screening </a:t>
            </a:r>
            <a:r>
              <a:rPr lang="en-US" dirty="0" smtClean="0"/>
              <a:t>unit </a:t>
            </a:r>
            <a:r>
              <a:rPr lang="en-US" dirty="0"/>
              <a:t>equipped with </a:t>
            </a:r>
            <a:r>
              <a:rPr lang="en-US" b="1" dirty="0"/>
              <a:t>automated x-ray reading equipment (CAD4TB) </a:t>
            </a:r>
            <a:r>
              <a:rPr lang="en-US" dirty="0"/>
              <a:t>and </a:t>
            </a:r>
            <a:r>
              <a:rPr lang="en-US" b="1" dirty="0"/>
              <a:t>rapid molecular diagnostics (</a:t>
            </a:r>
            <a:r>
              <a:rPr lang="en-US" b="1" dirty="0" err="1"/>
              <a:t>GeneXpert</a:t>
            </a:r>
            <a:r>
              <a:rPr lang="en-US" b="1" dirty="0"/>
              <a:t>)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67401" cy="1095885"/>
          </a:xfrm>
        </p:spPr>
        <p:txBody>
          <a:bodyPr/>
          <a:lstStyle/>
          <a:p>
            <a:r>
              <a:rPr lang="en-GB" b="1" dirty="0" smtClean="0"/>
              <a:t>Objectives WP4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064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2179782"/>
            <a:ext cx="8275205" cy="399718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Screen 80 persons per day, 4 days/week, 40 weeks/year (12,800 per year). In 2 years: 25,600.</a:t>
            </a:r>
          </a:p>
          <a:p>
            <a:pPr>
              <a:spcAft>
                <a:spcPts val="1200"/>
              </a:spcAft>
            </a:pPr>
            <a:r>
              <a:rPr lang="en-US" dirty="0"/>
              <a:t>Screening yield in year 1 (600/100,000) = 77 TB cases. 		   Screening yield in year 2 (400/100,000) = 51 TB cases. 		           Total: 126 cases found by screening.</a:t>
            </a:r>
          </a:p>
          <a:p>
            <a:pPr>
              <a:spcAft>
                <a:spcPts val="1200"/>
              </a:spcAft>
            </a:pPr>
            <a:r>
              <a:rPr lang="en-US" dirty="0"/>
              <a:t>We </a:t>
            </a:r>
            <a:r>
              <a:rPr lang="en-US" dirty="0" err="1" smtClean="0"/>
              <a:t>aime</a:t>
            </a:r>
            <a:r>
              <a:rPr lang="en-US" dirty="0" smtClean="0"/>
              <a:t> </a:t>
            </a:r>
            <a:r>
              <a:rPr lang="en-US" dirty="0"/>
              <a:t>to start treatment in 100% of cases found by screening (50% within &lt;1 week on treatment) and that &gt;85% complete treatment.</a:t>
            </a:r>
          </a:p>
          <a:p>
            <a:pPr>
              <a:spcAft>
                <a:spcPts val="1200"/>
              </a:spcAft>
            </a:pPr>
            <a:r>
              <a:rPr lang="en-GB" dirty="0"/>
              <a:t>(We assumed that 2% needs referrals, i.e. 250 per year (500 in 2 years)).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825713"/>
            <a:ext cx="6963642" cy="1095885"/>
          </a:xfrm>
        </p:spPr>
        <p:txBody>
          <a:bodyPr/>
          <a:lstStyle/>
          <a:p>
            <a:r>
              <a:rPr lang="en-GB" b="1" dirty="0"/>
              <a:t>Targets (output, outcome indicators) </a:t>
            </a:r>
            <a:br>
              <a:rPr lang="en-GB" b="1" dirty="0"/>
            </a:br>
            <a:r>
              <a:rPr lang="en-GB" b="1" u="sng" dirty="0"/>
              <a:t>2 years screening in Romania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473660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1581150"/>
            <a:ext cx="8275205" cy="4595812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dirty="0"/>
              <a:t>4.1: </a:t>
            </a:r>
            <a:r>
              <a:rPr lang="en-GB" dirty="0">
                <a:solidFill>
                  <a:srgbClr val="FF0000"/>
                </a:solidFill>
              </a:rPr>
              <a:t>Equip mobile digital radiography unit </a:t>
            </a:r>
            <a:r>
              <a:rPr lang="en-GB" dirty="0"/>
              <a:t>(MXU)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4.2: </a:t>
            </a:r>
            <a:r>
              <a:rPr lang="en-US" dirty="0">
                <a:solidFill>
                  <a:srgbClr val="FF0000"/>
                </a:solidFill>
              </a:rPr>
              <a:t>Training of the staff </a:t>
            </a:r>
            <a:r>
              <a:rPr lang="en-US" dirty="0"/>
              <a:t>to implement the screening activities: including a kick-off meeting in Romania and further </a:t>
            </a:r>
            <a:r>
              <a:rPr lang="en-GB" dirty="0"/>
              <a:t>training in </a:t>
            </a:r>
            <a:r>
              <a:rPr lang="en-GB" dirty="0" smtClean="0"/>
              <a:t>London with the </a:t>
            </a:r>
            <a:r>
              <a:rPr lang="en-GB" dirty="0" err="1" smtClean="0"/>
              <a:t>Find&amp;Treat</a:t>
            </a:r>
            <a:r>
              <a:rPr lang="en-GB" dirty="0" smtClean="0"/>
              <a:t> team</a:t>
            </a:r>
            <a:endParaRPr lang="en-GB" dirty="0"/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4.3: </a:t>
            </a:r>
            <a:r>
              <a:rPr lang="en-US" dirty="0">
                <a:solidFill>
                  <a:srgbClr val="FF0000"/>
                </a:solidFill>
              </a:rPr>
              <a:t>Screening</a:t>
            </a:r>
            <a:r>
              <a:rPr lang="en-US" dirty="0"/>
              <a:t> of the vulnerable populations (project months 7-30</a:t>
            </a:r>
            <a:r>
              <a:rPr lang="en-US" dirty="0" smtClean="0"/>
              <a:t>).</a:t>
            </a:r>
            <a:endParaRPr lang="en-US" dirty="0"/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4.4: </a:t>
            </a:r>
            <a:r>
              <a:rPr lang="en-US" dirty="0">
                <a:solidFill>
                  <a:srgbClr val="FF0000"/>
                </a:solidFill>
              </a:rPr>
              <a:t>Quality control </a:t>
            </a:r>
            <a:r>
              <a:rPr lang="en-US" dirty="0"/>
              <a:t>with possible adaptation of the diagnostic methods and algorithm. This includes quality control procedures </a:t>
            </a:r>
            <a:r>
              <a:rPr lang="en-US" dirty="0">
                <a:solidFill>
                  <a:srgbClr val="FF0000"/>
                </a:solidFill>
              </a:rPr>
              <a:t>to assess the CAD4TB method </a:t>
            </a:r>
            <a:r>
              <a:rPr lang="en-US" dirty="0"/>
              <a:t>through double reading by Romanian radiologists/chest physicians and Dutch experts and </a:t>
            </a:r>
            <a:r>
              <a:rPr lang="en-US" dirty="0">
                <a:solidFill>
                  <a:srgbClr val="FF0000"/>
                </a:solidFill>
              </a:rPr>
              <a:t>bacteriological quality control</a:t>
            </a:r>
            <a:r>
              <a:rPr lang="en-US" dirty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67401" cy="1095885"/>
          </a:xfrm>
        </p:spPr>
        <p:txBody>
          <a:bodyPr/>
          <a:lstStyle/>
          <a:p>
            <a:r>
              <a:rPr lang="en-GB" b="1" dirty="0" smtClean="0"/>
              <a:t>Activities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1662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1581150"/>
            <a:ext cx="8275205" cy="4595812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4.5: </a:t>
            </a:r>
            <a:r>
              <a:rPr lang="en-US" dirty="0">
                <a:solidFill>
                  <a:srgbClr val="FF0000"/>
                </a:solidFill>
              </a:rPr>
              <a:t>Strengthened care integration </a:t>
            </a:r>
            <a:r>
              <a:rPr lang="en-US" dirty="0"/>
              <a:t>in vulnerable populations in Romania:</a:t>
            </a:r>
          </a:p>
          <a:p>
            <a:pPr lvl="1">
              <a:spcAft>
                <a:spcPts val="600"/>
              </a:spcAft>
            </a:pPr>
            <a:r>
              <a:rPr lang="en-US" sz="2100" dirty="0"/>
              <a:t>Develop, agree and implement on the </a:t>
            </a:r>
            <a:r>
              <a:rPr lang="en-US" sz="2100" dirty="0">
                <a:solidFill>
                  <a:srgbClr val="FF0000"/>
                </a:solidFill>
              </a:rPr>
              <a:t>pathway and point of care </a:t>
            </a:r>
            <a:r>
              <a:rPr lang="en-US" sz="2100" dirty="0"/>
              <a:t>for referred cases and treat TB patients in the screening </a:t>
            </a:r>
            <a:r>
              <a:rPr lang="en-US" sz="2100" dirty="0" err="1"/>
              <a:t>programme</a:t>
            </a:r>
            <a:r>
              <a:rPr lang="en-US" sz="2100" dirty="0"/>
              <a:t> under the conditions of the NTP Romania. </a:t>
            </a:r>
          </a:p>
          <a:p>
            <a:pPr lvl="1">
              <a:spcAft>
                <a:spcPts val="1200"/>
              </a:spcAft>
            </a:pPr>
            <a:r>
              <a:rPr lang="en-US" sz="2100" dirty="0"/>
              <a:t>In addition, </a:t>
            </a:r>
            <a:r>
              <a:rPr lang="en-US" sz="2100" dirty="0">
                <a:solidFill>
                  <a:srgbClr val="FF0000"/>
                </a:solidFill>
              </a:rPr>
              <a:t>peers will support </a:t>
            </a:r>
            <a:r>
              <a:rPr lang="en-US" sz="2100" dirty="0"/>
              <a:t>the diagnosed patients to complete treatment successfully.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4.6: Implement a pilot screening in Sofia/Bulgaria: </a:t>
            </a:r>
          </a:p>
          <a:p>
            <a:pPr lvl="1">
              <a:spcAft>
                <a:spcPts val="600"/>
              </a:spcAft>
            </a:pPr>
            <a:r>
              <a:rPr lang="en-US" sz="2100" dirty="0"/>
              <a:t>We will </a:t>
            </a:r>
            <a:r>
              <a:rPr lang="en-US" sz="2100" dirty="0" err="1"/>
              <a:t>organise</a:t>
            </a:r>
            <a:r>
              <a:rPr lang="en-US" sz="2100" dirty="0"/>
              <a:t> a </a:t>
            </a:r>
            <a:r>
              <a:rPr lang="en-US" sz="2100" dirty="0">
                <a:solidFill>
                  <a:srgbClr val="FF0000"/>
                </a:solidFill>
              </a:rPr>
              <a:t>kick-off meeting in Bulgaria </a:t>
            </a:r>
            <a:r>
              <a:rPr lang="en-US" sz="2100" dirty="0"/>
              <a:t>to share screening practices in Romania, UK and the Netherlands. </a:t>
            </a:r>
          </a:p>
          <a:p>
            <a:pPr lvl="1">
              <a:spcAft>
                <a:spcPts val="600"/>
              </a:spcAft>
            </a:pPr>
            <a:r>
              <a:rPr lang="en-US" sz="2100" dirty="0"/>
              <a:t>We will implement </a:t>
            </a:r>
            <a:r>
              <a:rPr lang="en-US" sz="2100" dirty="0" smtClean="0"/>
              <a:t>a </a:t>
            </a:r>
            <a:r>
              <a:rPr lang="en-US" sz="2100" dirty="0" smtClean="0">
                <a:solidFill>
                  <a:srgbClr val="FF0000"/>
                </a:solidFill>
              </a:rPr>
              <a:t>pilot </a:t>
            </a:r>
            <a:r>
              <a:rPr lang="en-US" sz="2100" dirty="0">
                <a:solidFill>
                  <a:srgbClr val="FF0000"/>
                </a:solidFill>
              </a:rPr>
              <a:t>screening </a:t>
            </a:r>
            <a:r>
              <a:rPr lang="en-US" sz="2100" dirty="0"/>
              <a:t>in high-risk settings in Sofia/Bulgaria </a:t>
            </a:r>
            <a:r>
              <a:rPr lang="en-US" sz="2100" dirty="0">
                <a:solidFill>
                  <a:srgbClr val="FF0000"/>
                </a:solidFill>
              </a:rPr>
              <a:t>for </a:t>
            </a:r>
            <a:r>
              <a:rPr lang="en-US" sz="2100" dirty="0" smtClean="0">
                <a:solidFill>
                  <a:srgbClr val="FF0000"/>
                </a:solidFill>
              </a:rPr>
              <a:t>one week </a:t>
            </a:r>
            <a:r>
              <a:rPr lang="en-US" sz="2100" dirty="0"/>
              <a:t>and evaluate it in WP3.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94804"/>
            <a:ext cx="6928213" cy="1095885"/>
          </a:xfrm>
        </p:spPr>
        <p:txBody>
          <a:bodyPr/>
          <a:lstStyle/>
          <a:p>
            <a:r>
              <a:rPr lang="en-GB" b="1" dirty="0" smtClean="0"/>
              <a:t>Activities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275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2553</TotalTime>
  <Words>1591</Words>
  <Application>Microsoft Office PowerPoint</Application>
  <PresentationFormat>On-screen Show (4:3)</PresentationFormat>
  <Paragraphs>217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E-DETECT TB </vt:lpstr>
      <vt:lpstr>Partnerships: Countries</vt:lpstr>
      <vt:lpstr>Objectives of E-DETECT TB project </vt:lpstr>
      <vt:lpstr>PowerPoint Presentation</vt:lpstr>
      <vt:lpstr>Budget </vt:lpstr>
      <vt:lpstr>Objectives WP4</vt:lpstr>
      <vt:lpstr>Targets (output, outcome indicators)  2 years screening in Romania</vt:lpstr>
      <vt:lpstr>Activities</vt:lpstr>
      <vt:lpstr>Activities</vt:lpstr>
      <vt:lpstr>Activities</vt:lpstr>
      <vt:lpstr>Roles and responsibilities in WP4</vt:lpstr>
      <vt:lpstr>Deliverables and milestones</vt:lpstr>
      <vt:lpstr>What have we done so far?</vt:lpstr>
      <vt:lpstr>4.1 Mobile Health Unit</vt:lpstr>
      <vt:lpstr>4.1 Mobile Health Unit</vt:lpstr>
      <vt:lpstr>4.1 Mobile Health Unit</vt:lpstr>
      <vt:lpstr>4.1 Mobile Health Unit</vt:lpstr>
      <vt:lpstr>4.2 Training (Gerard de Vries)</vt:lpstr>
      <vt:lpstr>4.2 Training (Gerard de Vries)</vt:lpstr>
      <vt:lpstr>4.3 Selection screening sites </vt:lpstr>
      <vt:lpstr>4.3 Selection screening sites </vt:lpstr>
      <vt:lpstr>PowerPoint Presentation</vt:lpstr>
      <vt:lpstr>4.3 Selection screening sites </vt:lpstr>
      <vt:lpstr>4.4 Quality control (Gerard de Vries)</vt:lpstr>
      <vt:lpstr>4.5 Strengthened care integration (Al Story)</vt:lpstr>
      <vt:lpstr>Challenges</vt:lpstr>
      <vt:lpstr>Achievements </vt:lpstr>
    </vt:vector>
  </TitlesOfParts>
  <Company>University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Pauline Chetail</dc:creator>
  <cp:lastModifiedBy>User</cp:lastModifiedBy>
  <cp:revision>71</cp:revision>
  <dcterms:created xsi:type="dcterms:W3CDTF">2016-06-02T11:42:16Z</dcterms:created>
  <dcterms:modified xsi:type="dcterms:W3CDTF">2019-01-25T09:43:02Z</dcterms:modified>
</cp:coreProperties>
</file>